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 id="2147483732" r:id="rId2"/>
    <p:sldMasterId id="2147483756" r:id="rId3"/>
  </p:sldMasterIdLst>
  <p:notesMasterIdLst>
    <p:notesMasterId r:id="rId38"/>
  </p:notesMasterIdLst>
  <p:handoutMasterIdLst>
    <p:handoutMasterId r:id="rId39"/>
  </p:handoutMasterIdLst>
  <p:sldIdLst>
    <p:sldId id="328" r:id="rId4"/>
    <p:sldId id="382" r:id="rId5"/>
    <p:sldId id="370" r:id="rId6"/>
    <p:sldId id="380" r:id="rId7"/>
    <p:sldId id="393" r:id="rId8"/>
    <p:sldId id="379" r:id="rId9"/>
    <p:sldId id="367" r:id="rId10"/>
    <p:sldId id="371" r:id="rId11"/>
    <p:sldId id="368" r:id="rId12"/>
    <p:sldId id="405" r:id="rId13"/>
    <p:sldId id="375" r:id="rId14"/>
    <p:sldId id="407" r:id="rId15"/>
    <p:sldId id="357" r:id="rId16"/>
    <p:sldId id="335" r:id="rId17"/>
    <p:sldId id="384" r:id="rId18"/>
    <p:sldId id="392" r:id="rId19"/>
    <p:sldId id="337" r:id="rId20"/>
    <p:sldId id="372" r:id="rId21"/>
    <p:sldId id="389" r:id="rId22"/>
    <p:sldId id="390" r:id="rId23"/>
    <p:sldId id="373" r:id="rId24"/>
    <p:sldId id="394" r:id="rId25"/>
    <p:sldId id="395" r:id="rId26"/>
    <p:sldId id="396" r:id="rId27"/>
    <p:sldId id="397" r:id="rId28"/>
    <p:sldId id="398" r:id="rId29"/>
    <p:sldId id="399" r:id="rId30"/>
    <p:sldId id="400" r:id="rId31"/>
    <p:sldId id="401" r:id="rId32"/>
    <p:sldId id="402" r:id="rId33"/>
    <p:sldId id="403" r:id="rId34"/>
    <p:sldId id="374" r:id="rId35"/>
    <p:sldId id="332" r:id="rId36"/>
    <p:sldId id="366" r:id="rId37"/>
  </p:sldIdLst>
  <p:sldSz cx="9144000" cy="6858000" type="screen4x3"/>
  <p:notesSz cx="10001250" cy="687705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DE385739-F13E-40C2-AFDC-96B783FA8EFC}">
          <p14:sldIdLst>
            <p14:sldId id="328"/>
            <p14:sldId id="382"/>
            <p14:sldId id="370"/>
            <p14:sldId id="380"/>
            <p14:sldId id="393"/>
            <p14:sldId id="379"/>
            <p14:sldId id="367"/>
            <p14:sldId id="371"/>
            <p14:sldId id="368"/>
            <p14:sldId id="405"/>
            <p14:sldId id="375"/>
            <p14:sldId id="407"/>
            <p14:sldId id="357"/>
            <p14:sldId id="335"/>
            <p14:sldId id="384"/>
            <p14:sldId id="392"/>
            <p14:sldId id="337"/>
            <p14:sldId id="372"/>
            <p14:sldId id="389"/>
            <p14:sldId id="390"/>
            <p14:sldId id="373"/>
            <p14:sldId id="394"/>
            <p14:sldId id="395"/>
            <p14:sldId id="396"/>
            <p14:sldId id="397"/>
            <p14:sldId id="398"/>
            <p14:sldId id="399"/>
            <p14:sldId id="400"/>
            <p14:sldId id="401"/>
            <p14:sldId id="402"/>
            <p14:sldId id="403"/>
            <p14:sldId id="374"/>
            <p14:sldId id="332"/>
            <p14:sldId id="366"/>
          </p14:sldIdLst>
        </p14:section>
        <p14:section name="Section sans titre" id="{833048BD-DEEA-4607-9A59-DDBCABA988EC}">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6">
          <p15:clr>
            <a:srgbClr val="A4A3A4"/>
          </p15:clr>
        </p15:guide>
        <p15:guide id="2" pos="315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RBARA COMBES" initials="BC" lastIdx="0" clrIdx="0">
    <p:extLst>
      <p:ext uri="{19B8F6BF-5375-455C-9EA6-DF929625EA0E}">
        <p15:presenceInfo xmlns:p15="http://schemas.microsoft.com/office/powerpoint/2012/main" userId="36f122952a2cb36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80D"/>
    <a:srgbClr val="FF5229"/>
    <a:srgbClr val="FF3300"/>
    <a:srgbClr val="FF99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8642" autoAdjust="0"/>
  </p:normalViewPr>
  <p:slideViewPr>
    <p:cSldViewPr>
      <p:cViewPr varScale="1">
        <p:scale>
          <a:sx n="98" d="100"/>
          <a:sy n="98" d="100"/>
        </p:scale>
        <p:origin x="1494" y="78"/>
      </p:cViewPr>
      <p:guideLst>
        <p:guide orient="horz" pos="2160"/>
        <p:guide pos="2880"/>
      </p:guideLst>
    </p:cSldViewPr>
  </p:slideViewPr>
  <p:outlineViewPr>
    <p:cViewPr>
      <p:scale>
        <a:sx n="33" d="100"/>
        <a:sy n="33" d="100"/>
      </p:scale>
      <p:origin x="0" y="-13572"/>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111" d="100"/>
          <a:sy n="111" d="100"/>
        </p:scale>
        <p:origin x="2154" y="96"/>
      </p:cViewPr>
      <p:guideLst>
        <p:guide orient="horz" pos="2166"/>
        <p:guide pos="315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4333875" cy="343853"/>
          </a:xfrm>
          <a:prstGeom prst="rect">
            <a:avLst/>
          </a:prstGeom>
        </p:spPr>
        <p:txBody>
          <a:bodyPr vert="horz" lIns="96442" tIns="48221" rIns="96442" bIns="48221" rtlCol="0"/>
          <a:lstStyle>
            <a:lvl1pPr algn="l">
              <a:defRPr sz="1300"/>
            </a:lvl1pPr>
          </a:lstStyle>
          <a:p>
            <a:endParaRPr lang="fr-FR"/>
          </a:p>
        </p:txBody>
      </p:sp>
      <p:sp>
        <p:nvSpPr>
          <p:cNvPr id="3" name="Espace réservé de la date 2"/>
          <p:cNvSpPr>
            <a:spLocks noGrp="1"/>
          </p:cNvSpPr>
          <p:nvPr>
            <p:ph type="dt" sz="quarter" idx="1"/>
          </p:nvPr>
        </p:nvSpPr>
        <p:spPr>
          <a:xfrm>
            <a:off x="5665061" y="0"/>
            <a:ext cx="4333875" cy="343853"/>
          </a:xfrm>
          <a:prstGeom prst="rect">
            <a:avLst/>
          </a:prstGeom>
        </p:spPr>
        <p:txBody>
          <a:bodyPr vert="horz" lIns="96442" tIns="48221" rIns="96442" bIns="48221" rtlCol="0"/>
          <a:lstStyle>
            <a:lvl1pPr algn="r">
              <a:defRPr sz="1300"/>
            </a:lvl1pPr>
          </a:lstStyle>
          <a:p>
            <a:fld id="{BE144726-379A-4EC6-8020-291495DED42C}" type="datetimeFigureOut">
              <a:rPr lang="fr-FR" smtClean="0"/>
              <a:t>16/04/2017</a:t>
            </a:fld>
            <a:endParaRPr lang="fr-FR"/>
          </a:p>
        </p:txBody>
      </p:sp>
      <p:sp>
        <p:nvSpPr>
          <p:cNvPr id="4" name="Espace réservé du pied de page 3"/>
          <p:cNvSpPr>
            <a:spLocks noGrp="1"/>
          </p:cNvSpPr>
          <p:nvPr>
            <p:ph type="ftr" sz="quarter" idx="2"/>
          </p:nvPr>
        </p:nvSpPr>
        <p:spPr>
          <a:xfrm>
            <a:off x="0" y="6532004"/>
            <a:ext cx="4333875" cy="343853"/>
          </a:xfrm>
          <a:prstGeom prst="rect">
            <a:avLst/>
          </a:prstGeom>
        </p:spPr>
        <p:txBody>
          <a:bodyPr vert="horz" lIns="96442" tIns="48221" rIns="96442" bIns="48221" rtlCol="0" anchor="b"/>
          <a:lstStyle>
            <a:lvl1pPr algn="l">
              <a:defRPr sz="1300"/>
            </a:lvl1pPr>
          </a:lstStyle>
          <a:p>
            <a:endParaRPr lang="fr-FR"/>
          </a:p>
        </p:txBody>
      </p:sp>
      <p:sp>
        <p:nvSpPr>
          <p:cNvPr id="5" name="Espace réservé du numéro de diapositive 4"/>
          <p:cNvSpPr>
            <a:spLocks noGrp="1"/>
          </p:cNvSpPr>
          <p:nvPr>
            <p:ph type="sldNum" sz="quarter" idx="3"/>
          </p:nvPr>
        </p:nvSpPr>
        <p:spPr>
          <a:xfrm>
            <a:off x="5665061" y="6532004"/>
            <a:ext cx="4333875" cy="343853"/>
          </a:xfrm>
          <a:prstGeom prst="rect">
            <a:avLst/>
          </a:prstGeom>
        </p:spPr>
        <p:txBody>
          <a:bodyPr vert="horz" lIns="96442" tIns="48221" rIns="96442" bIns="48221" rtlCol="0" anchor="b"/>
          <a:lstStyle>
            <a:lvl1pPr algn="r">
              <a:defRPr sz="1300"/>
            </a:lvl1pPr>
          </a:lstStyle>
          <a:p>
            <a:fld id="{8BFF8E58-CF37-4641-9317-ED93360BFC6F}" type="slidenum">
              <a:rPr lang="fr-FR" smtClean="0"/>
              <a:t>‹N°›</a:t>
            </a:fld>
            <a:endParaRPr lang="fr-FR"/>
          </a:p>
        </p:txBody>
      </p:sp>
    </p:spTree>
    <p:extLst>
      <p:ext uri="{BB962C8B-B14F-4D97-AF65-F5344CB8AC3E}">
        <p14:creationId xmlns:p14="http://schemas.microsoft.com/office/powerpoint/2010/main" val="16961716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4333875" cy="343853"/>
          </a:xfrm>
          <a:prstGeom prst="rect">
            <a:avLst/>
          </a:prstGeom>
        </p:spPr>
        <p:txBody>
          <a:bodyPr vert="horz" lIns="96442" tIns="48221" rIns="96442" bIns="48221" rtlCol="0"/>
          <a:lstStyle>
            <a:lvl1pPr algn="l">
              <a:defRPr sz="1300"/>
            </a:lvl1pPr>
          </a:lstStyle>
          <a:p>
            <a:endParaRPr lang="fr-FR"/>
          </a:p>
        </p:txBody>
      </p:sp>
      <p:sp>
        <p:nvSpPr>
          <p:cNvPr id="3" name="Espace réservé de la date 2"/>
          <p:cNvSpPr>
            <a:spLocks noGrp="1"/>
          </p:cNvSpPr>
          <p:nvPr>
            <p:ph type="dt" idx="1"/>
          </p:nvPr>
        </p:nvSpPr>
        <p:spPr>
          <a:xfrm>
            <a:off x="5665061" y="0"/>
            <a:ext cx="4333875" cy="343853"/>
          </a:xfrm>
          <a:prstGeom prst="rect">
            <a:avLst/>
          </a:prstGeom>
        </p:spPr>
        <p:txBody>
          <a:bodyPr vert="horz" lIns="96442" tIns="48221" rIns="96442" bIns="48221" rtlCol="0"/>
          <a:lstStyle>
            <a:lvl1pPr algn="r">
              <a:defRPr sz="1300"/>
            </a:lvl1pPr>
          </a:lstStyle>
          <a:p>
            <a:fld id="{1971D13A-2F07-4BE3-BDE6-9A138C21A3CA}" type="datetimeFigureOut">
              <a:rPr lang="fr-FR" smtClean="0"/>
              <a:t>16/04/2017</a:t>
            </a:fld>
            <a:endParaRPr lang="fr-FR"/>
          </a:p>
        </p:txBody>
      </p:sp>
      <p:sp>
        <p:nvSpPr>
          <p:cNvPr id="4" name="Espace réservé de l'image des diapositives 3"/>
          <p:cNvSpPr>
            <a:spLocks noGrp="1" noRot="1" noChangeAspect="1"/>
          </p:cNvSpPr>
          <p:nvPr>
            <p:ph type="sldImg" idx="2"/>
          </p:nvPr>
        </p:nvSpPr>
        <p:spPr>
          <a:xfrm>
            <a:off x="3281363" y="515938"/>
            <a:ext cx="3438525" cy="2578100"/>
          </a:xfrm>
          <a:prstGeom prst="rect">
            <a:avLst/>
          </a:prstGeom>
          <a:noFill/>
          <a:ln w="12700">
            <a:solidFill>
              <a:prstClr val="black"/>
            </a:solidFill>
          </a:ln>
        </p:spPr>
        <p:txBody>
          <a:bodyPr vert="horz" lIns="96442" tIns="48221" rIns="96442" bIns="48221" rtlCol="0" anchor="ctr"/>
          <a:lstStyle/>
          <a:p>
            <a:endParaRPr lang="fr-FR"/>
          </a:p>
        </p:txBody>
      </p:sp>
      <p:sp>
        <p:nvSpPr>
          <p:cNvPr id="5" name="Espace réservé des commentaires 4"/>
          <p:cNvSpPr>
            <a:spLocks noGrp="1"/>
          </p:cNvSpPr>
          <p:nvPr>
            <p:ph type="body" sz="quarter" idx="3"/>
          </p:nvPr>
        </p:nvSpPr>
        <p:spPr>
          <a:xfrm>
            <a:off x="1000125" y="3266599"/>
            <a:ext cx="8001000" cy="3094673"/>
          </a:xfrm>
          <a:prstGeom prst="rect">
            <a:avLst/>
          </a:prstGeom>
        </p:spPr>
        <p:txBody>
          <a:bodyPr vert="horz" lIns="96442" tIns="48221" rIns="96442" bIns="48221"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6532004"/>
            <a:ext cx="4333875" cy="343853"/>
          </a:xfrm>
          <a:prstGeom prst="rect">
            <a:avLst/>
          </a:prstGeom>
        </p:spPr>
        <p:txBody>
          <a:bodyPr vert="horz" lIns="96442" tIns="48221" rIns="96442" bIns="48221"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5665061" y="6532004"/>
            <a:ext cx="4333875" cy="343853"/>
          </a:xfrm>
          <a:prstGeom prst="rect">
            <a:avLst/>
          </a:prstGeom>
        </p:spPr>
        <p:txBody>
          <a:bodyPr vert="horz" lIns="96442" tIns="48221" rIns="96442" bIns="48221" rtlCol="0" anchor="b"/>
          <a:lstStyle>
            <a:lvl1pPr algn="r">
              <a:defRPr sz="1300"/>
            </a:lvl1pPr>
          </a:lstStyle>
          <a:p>
            <a:fld id="{17859AAB-9544-45EA-8E98-9D06A8B4CE64}" type="slidenum">
              <a:rPr lang="fr-FR" smtClean="0"/>
              <a:t>‹N°›</a:t>
            </a:fld>
            <a:endParaRPr lang="fr-FR"/>
          </a:p>
        </p:txBody>
      </p:sp>
    </p:spTree>
    <p:extLst>
      <p:ext uri="{BB962C8B-B14F-4D97-AF65-F5344CB8AC3E}">
        <p14:creationId xmlns:p14="http://schemas.microsoft.com/office/powerpoint/2010/main" val="2029573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7859AAB-9544-45EA-8E98-9D06A8B4CE64}" type="slidenum">
              <a:rPr lang="fr-FR" smtClean="0"/>
              <a:t>1</a:t>
            </a:fld>
            <a:endParaRPr lang="fr-FR"/>
          </a:p>
        </p:txBody>
      </p:sp>
    </p:spTree>
    <p:extLst>
      <p:ext uri="{BB962C8B-B14F-4D97-AF65-F5344CB8AC3E}">
        <p14:creationId xmlns:p14="http://schemas.microsoft.com/office/powerpoint/2010/main" val="1646599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7859AAB-9544-45EA-8E98-9D06A8B4CE64}" type="slidenum">
              <a:rPr lang="fr-FR" smtClean="0"/>
              <a:t>3</a:t>
            </a:fld>
            <a:endParaRPr lang="fr-FR"/>
          </a:p>
        </p:txBody>
      </p:sp>
    </p:spTree>
    <p:extLst>
      <p:ext uri="{BB962C8B-B14F-4D97-AF65-F5344CB8AC3E}">
        <p14:creationId xmlns:p14="http://schemas.microsoft.com/office/powerpoint/2010/main" val="4290359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7859AAB-9544-45EA-8E98-9D06A8B4CE64}" type="slidenum">
              <a:rPr lang="fr-FR" smtClean="0"/>
              <a:t>13</a:t>
            </a:fld>
            <a:endParaRPr lang="fr-FR"/>
          </a:p>
        </p:txBody>
      </p:sp>
    </p:spTree>
    <p:extLst>
      <p:ext uri="{BB962C8B-B14F-4D97-AF65-F5344CB8AC3E}">
        <p14:creationId xmlns:p14="http://schemas.microsoft.com/office/powerpoint/2010/main" val="16370864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7859AAB-9544-45EA-8E98-9D06A8B4CE64}" type="slidenum">
              <a:rPr lang="fr-FR" smtClean="0"/>
              <a:t>14</a:t>
            </a:fld>
            <a:endParaRPr lang="fr-FR"/>
          </a:p>
        </p:txBody>
      </p:sp>
    </p:spTree>
    <p:extLst>
      <p:ext uri="{BB962C8B-B14F-4D97-AF65-F5344CB8AC3E}">
        <p14:creationId xmlns:p14="http://schemas.microsoft.com/office/powerpoint/2010/main" val="30580400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7859AAB-9544-45EA-8E98-9D06A8B4CE64}" type="slidenum">
              <a:rPr lang="fr-FR" smtClean="0"/>
              <a:t>17</a:t>
            </a:fld>
            <a:endParaRPr lang="fr-FR"/>
          </a:p>
        </p:txBody>
      </p:sp>
    </p:spTree>
    <p:extLst>
      <p:ext uri="{BB962C8B-B14F-4D97-AF65-F5344CB8AC3E}">
        <p14:creationId xmlns:p14="http://schemas.microsoft.com/office/powerpoint/2010/main" val="840533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7859AAB-9544-45EA-8E98-9D06A8B4CE64}" type="slidenum">
              <a:rPr lang="fr-FR" smtClean="0"/>
              <a:t>33</a:t>
            </a:fld>
            <a:endParaRPr lang="fr-FR"/>
          </a:p>
        </p:txBody>
      </p:sp>
    </p:spTree>
    <p:extLst>
      <p:ext uri="{BB962C8B-B14F-4D97-AF65-F5344CB8AC3E}">
        <p14:creationId xmlns:p14="http://schemas.microsoft.com/office/powerpoint/2010/main" val="3278451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D84877B3-3B83-4809-B4C3-BB563CCDB044}" type="datetime1">
              <a:rPr lang="fr-FR" smtClean="0"/>
              <a:t>16/04/2017</a:t>
            </a:fld>
            <a:endParaRPr lang="fr-FR"/>
          </a:p>
        </p:txBody>
      </p:sp>
      <p:sp>
        <p:nvSpPr>
          <p:cNvPr id="5" name="Espace réservé du pied de page 4"/>
          <p:cNvSpPr>
            <a:spLocks noGrp="1"/>
          </p:cNvSpPr>
          <p:nvPr>
            <p:ph type="ftr" sz="quarter" idx="11"/>
          </p:nvPr>
        </p:nvSpPr>
        <p:spPr/>
        <p:txBody>
          <a:bodyPr/>
          <a:lstStyle/>
          <a:p>
            <a:r>
              <a:rPr lang="fr-FR"/>
              <a:t>© www.drbarbaracombes.com</a:t>
            </a:r>
          </a:p>
        </p:txBody>
      </p:sp>
      <p:sp>
        <p:nvSpPr>
          <p:cNvPr id="6" name="Espace réservé du numéro de diapositive 5"/>
          <p:cNvSpPr>
            <a:spLocks noGrp="1"/>
          </p:cNvSpPr>
          <p:nvPr>
            <p:ph type="sldNum" sz="quarter" idx="12"/>
          </p:nvPr>
        </p:nvSpPr>
        <p:spPr/>
        <p:txBody>
          <a:bodyPr/>
          <a:lstStyle/>
          <a:p>
            <a:fld id="{9F655BDC-9435-490F-B015-BFE8BEE70E01}" type="slidenum">
              <a:rPr lang="fr-FR" smtClean="0"/>
              <a:t>‹N°›</a:t>
            </a:fld>
            <a:endParaRPr lang="fr-FR"/>
          </a:p>
        </p:txBody>
      </p:sp>
    </p:spTree>
    <p:extLst>
      <p:ext uri="{BB962C8B-B14F-4D97-AF65-F5344CB8AC3E}">
        <p14:creationId xmlns:p14="http://schemas.microsoft.com/office/powerpoint/2010/main" val="1401580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AE72295-42A9-4164-8DF2-3E375C22DAE0}" type="datetime1">
              <a:rPr lang="fr-FR" smtClean="0"/>
              <a:t>16/04/2017</a:t>
            </a:fld>
            <a:endParaRPr lang="fr-FR"/>
          </a:p>
        </p:txBody>
      </p:sp>
      <p:sp>
        <p:nvSpPr>
          <p:cNvPr id="5" name="Espace réservé du pied de page 4"/>
          <p:cNvSpPr>
            <a:spLocks noGrp="1"/>
          </p:cNvSpPr>
          <p:nvPr>
            <p:ph type="ftr" sz="quarter" idx="11"/>
          </p:nvPr>
        </p:nvSpPr>
        <p:spPr/>
        <p:txBody>
          <a:bodyPr/>
          <a:lstStyle/>
          <a:p>
            <a:r>
              <a:rPr lang="fr-FR"/>
              <a:t>© www.drbarbaracombes.com</a:t>
            </a:r>
          </a:p>
        </p:txBody>
      </p:sp>
      <p:sp>
        <p:nvSpPr>
          <p:cNvPr id="6" name="Espace réservé du numéro de diapositive 5"/>
          <p:cNvSpPr>
            <a:spLocks noGrp="1"/>
          </p:cNvSpPr>
          <p:nvPr>
            <p:ph type="sldNum" sz="quarter" idx="12"/>
          </p:nvPr>
        </p:nvSpPr>
        <p:spPr/>
        <p:txBody>
          <a:bodyPr/>
          <a:lstStyle/>
          <a:p>
            <a:fld id="{9F655BDC-9435-490F-B015-BFE8BEE70E01}" type="slidenum">
              <a:rPr lang="fr-FR" smtClean="0"/>
              <a:t>‹N°›</a:t>
            </a:fld>
            <a:endParaRPr lang="fr-FR"/>
          </a:p>
        </p:txBody>
      </p:sp>
    </p:spTree>
    <p:extLst>
      <p:ext uri="{BB962C8B-B14F-4D97-AF65-F5344CB8AC3E}">
        <p14:creationId xmlns:p14="http://schemas.microsoft.com/office/powerpoint/2010/main" val="3867621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0DA4F32-082C-46B2-A88F-02133581B1A2}" type="datetime1">
              <a:rPr lang="fr-FR" smtClean="0"/>
              <a:t>16/04/2017</a:t>
            </a:fld>
            <a:endParaRPr lang="fr-FR"/>
          </a:p>
        </p:txBody>
      </p:sp>
      <p:sp>
        <p:nvSpPr>
          <p:cNvPr id="5" name="Espace réservé du pied de page 4"/>
          <p:cNvSpPr>
            <a:spLocks noGrp="1"/>
          </p:cNvSpPr>
          <p:nvPr>
            <p:ph type="ftr" sz="quarter" idx="11"/>
          </p:nvPr>
        </p:nvSpPr>
        <p:spPr/>
        <p:txBody>
          <a:bodyPr/>
          <a:lstStyle/>
          <a:p>
            <a:r>
              <a:rPr lang="fr-FR"/>
              <a:t>© www.drbarbaracombes.com</a:t>
            </a:r>
          </a:p>
        </p:txBody>
      </p:sp>
      <p:sp>
        <p:nvSpPr>
          <p:cNvPr id="6" name="Espace réservé du numéro de diapositive 5"/>
          <p:cNvSpPr>
            <a:spLocks noGrp="1"/>
          </p:cNvSpPr>
          <p:nvPr>
            <p:ph type="sldNum" sz="quarter" idx="12"/>
          </p:nvPr>
        </p:nvSpPr>
        <p:spPr/>
        <p:txBody>
          <a:bodyPr/>
          <a:lstStyle/>
          <a:p>
            <a:fld id="{9F655BDC-9435-490F-B015-BFE8BEE70E01}" type="slidenum">
              <a:rPr lang="fr-FR" smtClean="0"/>
              <a:t>‹N°›</a:t>
            </a:fld>
            <a:endParaRPr lang="fr-FR"/>
          </a:p>
        </p:txBody>
      </p:sp>
    </p:spTree>
    <p:extLst>
      <p:ext uri="{BB962C8B-B14F-4D97-AF65-F5344CB8AC3E}">
        <p14:creationId xmlns:p14="http://schemas.microsoft.com/office/powerpoint/2010/main" val="39679234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18B1C13B-87A1-4749-98AE-E823E1D0C145}" type="datetime1">
              <a:rPr lang="fr-FR" smtClean="0"/>
              <a:t>16/04/2017</a:t>
            </a:fld>
            <a:endParaRPr lang="fr-FR"/>
          </a:p>
        </p:txBody>
      </p:sp>
      <p:sp>
        <p:nvSpPr>
          <p:cNvPr id="5" name="Espace réservé du pied de page 4"/>
          <p:cNvSpPr>
            <a:spLocks noGrp="1"/>
          </p:cNvSpPr>
          <p:nvPr>
            <p:ph type="ftr" sz="quarter" idx="11"/>
          </p:nvPr>
        </p:nvSpPr>
        <p:spPr/>
        <p:txBody>
          <a:bodyPr/>
          <a:lstStyle/>
          <a:p>
            <a:r>
              <a:rPr lang="fr-FR"/>
              <a:t>© www.drbarbaracombes.com</a:t>
            </a:r>
          </a:p>
        </p:txBody>
      </p:sp>
      <p:sp>
        <p:nvSpPr>
          <p:cNvPr id="6" name="Espace réservé du numéro de diapositive 5"/>
          <p:cNvSpPr>
            <a:spLocks noGrp="1"/>
          </p:cNvSpPr>
          <p:nvPr>
            <p:ph type="sldNum" sz="quarter" idx="12"/>
          </p:nvPr>
        </p:nvSpPr>
        <p:spPr/>
        <p:txBody>
          <a:bodyPr/>
          <a:lstStyle/>
          <a:p>
            <a:fld id="{209B03F7-062E-4EDE-A212-81653D97A43B}" type="slidenum">
              <a:rPr lang="fr-FR" smtClean="0"/>
              <a:t>‹N°›</a:t>
            </a:fld>
            <a:endParaRPr lang="fr-FR"/>
          </a:p>
        </p:txBody>
      </p:sp>
    </p:spTree>
    <p:extLst>
      <p:ext uri="{BB962C8B-B14F-4D97-AF65-F5344CB8AC3E}">
        <p14:creationId xmlns:p14="http://schemas.microsoft.com/office/powerpoint/2010/main" val="6608363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0AEB5DF-1845-4A63-B938-CD8494D0F4F9}" type="datetime1">
              <a:rPr lang="fr-FR" smtClean="0"/>
              <a:t>16/04/2017</a:t>
            </a:fld>
            <a:endParaRPr lang="fr-FR"/>
          </a:p>
        </p:txBody>
      </p:sp>
      <p:sp>
        <p:nvSpPr>
          <p:cNvPr id="5" name="Espace réservé du pied de page 4"/>
          <p:cNvSpPr>
            <a:spLocks noGrp="1"/>
          </p:cNvSpPr>
          <p:nvPr>
            <p:ph type="ftr" sz="quarter" idx="11"/>
          </p:nvPr>
        </p:nvSpPr>
        <p:spPr/>
        <p:txBody>
          <a:bodyPr/>
          <a:lstStyle/>
          <a:p>
            <a:r>
              <a:rPr lang="fr-FR"/>
              <a:t>© www.drbarbaracombes.com</a:t>
            </a:r>
          </a:p>
        </p:txBody>
      </p:sp>
      <p:sp>
        <p:nvSpPr>
          <p:cNvPr id="6" name="Espace réservé du numéro de diapositive 5"/>
          <p:cNvSpPr>
            <a:spLocks noGrp="1"/>
          </p:cNvSpPr>
          <p:nvPr>
            <p:ph type="sldNum" sz="quarter" idx="12"/>
          </p:nvPr>
        </p:nvSpPr>
        <p:spPr/>
        <p:txBody>
          <a:bodyPr/>
          <a:lstStyle/>
          <a:p>
            <a:fld id="{209B03F7-062E-4EDE-A212-81653D97A43B}" type="slidenum">
              <a:rPr lang="fr-FR" smtClean="0"/>
              <a:t>‹N°›</a:t>
            </a:fld>
            <a:endParaRPr lang="fr-FR"/>
          </a:p>
        </p:txBody>
      </p:sp>
    </p:spTree>
    <p:extLst>
      <p:ext uri="{BB962C8B-B14F-4D97-AF65-F5344CB8AC3E}">
        <p14:creationId xmlns:p14="http://schemas.microsoft.com/office/powerpoint/2010/main" val="3893249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0BBECC29-553B-40D1-9097-5B17CE9BA9AC}" type="datetime1">
              <a:rPr lang="fr-FR" smtClean="0"/>
              <a:t>16/04/2017</a:t>
            </a:fld>
            <a:endParaRPr lang="fr-FR"/>
          </a:p>
        </p:txBody>
      </p:sp>
      <p:sp>
        <p:nvSpPr>
          <p:cNvPr id="5" name="Espace réservé du pied de page 4"/>
          <p:cNvSpPr>
            <a:spLocks noGrp="1"/>
          </p:cNvSpPr>
          <p:nvPr>
            <p:ph type="ftr" sz="quarter" idx="11"/>
          </p:nvPr>
        </p:nvSpPr>
        <p:spPr/>
        <p:txBody>
          <a:bodyPr/>
          <a:lstStyle/>
          <a:p>
            <a:r>
              <a:rPr lang="fr-FR"/>
              <a:t>© www.drbarbaracombes.com</a:t>
            </a:r>
          </a:p>
        </p:txBody>
      </p:sp>
      <p:sp>
        <p:nvSpPr>
          <p:cNvPr id="6" name="Espace réservé du numéro de diapositive 5"/>
          <p:cNvSpPr>
            <a:spLocks noGrp="1"/>
          </p:cNvSpPr>
          <p:nvPr>
            <p:ph type="sldNum" sz="quarter" idx="12"/>
          </p:nvPr>
        </p:nvSpPr>
        <p:spPr/>
        <p:txBody>
          <a:bodyPr/>
          <a:lstStyle/>
          <a:p>
            <a:fld id="{209B03F7-062E-4EDE-A212-81653D97A43B}" type="slidenum">
              <a:rPr lang="fr-FR" smtClean="0"/>
              <a:t>‹N°›</a:t>
            </a:fld>
            <a:endParaRPr lang="fr-FR"/>
          </a:p>
        </p:txBody>
      </p:sp>
    </p:spTree>
    <p:extLst>
      <p:ext uri="{BB962C8B-B14F-4D97-AF65-F5344CB8AC3E}">
        <p14:creationId xmlns:p14="http://schemas.microsoft.com/office/powerpoint/2010/main" val="37963310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2B629A36-91C4-4A86-98D6-AE3795143F5A}" type="datetime1">
              <a:rPr lang="fr-FR" smtClean="0"/>
              <a:t>16/04/2017</a:t>
            </a:fld>
            <a:endParaRPr lang="fr-FR"/>
          </a:p>
        </p:txBody>
      </p:sp>
      <p:sp>
        <p:nvSpPr>
          <p:cNvPr id="6" name="Espace réservé du pied de page 5"/>
          <p:cNvSpPr>
            <a:spLocks noGrp="1"/>
          </p:cNvSpPr>
          <p:nvPr>
            <p:ph type="ftr" sz="quarter" idx="11"/>
          </p:nvPr>
        </p:nvSpPr>
        <p:spPr/>
        <p:txBody>
          <a:bodyPr/>
          <a:lstStyle/>
          <a:p>
            <a:r>
              <a:rPr lang="fr-FR"/>
              <a:t>© www.drbarbaracombes.com</a:t>
            </a:r>
          </a:p>
        </p:txBody>
      </p:sp>
      <p:sp>
        <p:nvSpPr>
          <p:cNvPr id="7" name="Espace réservé du numéro de diapositive 6"/>
          <p:cNvSpPr>
            <a:spLocks noGrp="1"/>
          </p:cNvSpPr>
          <p:nvPr>
            <p:ph type="sldNum" sz="quarter" idx="12"/>
          </p:nvPr>
        </p:nvSpPr>
        <p:spPr/>
        <p:txBody>
          <a:bodyPr/>
          <a:lstStyle/>
          <a:p>
            <a:fld id="{209B03F7-062E-4EDE-A212-81653D97A43B}" type="slidenum">
              <a:rPr lang="fr-FR" smtClean="0"/>
              <a:t>‹N°›</a:t>
            </a:fld>
            <a:endParaRPr lang="fr-FR"/>
          </a:p>
        </p:txBody>
      </p:sp>
    </p:spTree>
    <p:extLst>
      <p:ext uri="{BB962C8B-B14F-4D97-AF65-F5344CB8AC3E}">
        <p14:creationId xmlns:p14="http://schemas.microsoft.com/office/powerpoint/2010/main" val="25416984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A80D05DB-7C78-49FB-91BD-6A23F719772F}" type="datetime1">
              <a:rPr lang="fr-FR" smtClean="0"/>
              <a:t>16/04/2017</a:t>
            </a:fld>
            <a:endParaRPr lang="fr-FR"/>
          </a:p>
        </p:txBody>
      </p:sp>
      <p:sp>
        <p:nvSpPr>
          <p:cNvPr id="8" name="Espace réservé du pied de page 7"/>
          <p:cNvSpPr>
            <a:spLocks noGrp="1"/>
          </p:cNvSpPr>
          <p:nvPr>
            <p:ph type="ftr" sz="quarter" idx="11"/>
          </p:nvPr>
        </p:nvSpPr>
        <p:spPr/>
        <p:txBody>
          <a:bodyPr/>
          <a:lstStyle/>
          <a:p>
            <a:r>
              <a:rPr lang="fr-FR"/>
              <a:t>© www.drbarbaracombes.com</a:t>
            </a:r>
          </a:p>
        </p:txBody>
      </p:sp>
      <p:sp>
        <p:nvSpPr>
          <p:cNvPr id="9" name="Espace réservé du numéro de diapositive 8"/>
          <p:cNvSpPr>
            <a:spLocks noGrp="1"/>
          </p:cNvSpPr>
          <p:nvPr>
            <p:ph type="sldNum" sz="quarter" idx="12"/>
          </p:nvPr>
        </p:nvSpPr>
        <p:spPr/>
        <p:txBody>
          <a:bodyPr/>
          <a:lstStyle/>
          <a:p>
            <a:fld id="{209B03F7-062E-4EDE-A212-81653D97A43B}" type="slidenum">
              <a:rPr lang="fr-FR" smtClean="0"/>
              <a:t>‹N°›</a:t>
            </a:fld>
            <a:endParaRPr lang="fr-FR"/>
          </a:p>
        </p:txBody>
      </p:sp>
    </p:spTree>
    <p:extLst>
      <p:ext uri="{BB962C8B-B14F-4D97-AF65-F5344CB8AC3E}">
        <p14:creationId xmlns:p14="http://schemas.microsoft.com/office/powerpoint/2010/main" val="38800218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8BB7578A-9F5D-46BA-9017-2586B3B4F4BA}" type="datetime1">
              <a:rPr lang="fr-FR" smtClean="0"/>
              <a:t>16/04/2017</a:t>
            </a:fld>
            <a:endParaRPr lang="fr-FR"/>
          </a:p>
        </p:txBody>
      </p:sp>
      <p:sp>
        <p:nvSpPr>
          <p:cNvPr id="4" name="Espace réservé du pied de page 3"/>
          <p:cNvSpPr>
            <a:spLocks noGrp="1"/>
          </p:cNvSpPr>
          <p:nvPr>
            <p:ph type="ftr" sz="quarter" idx="11"/>
          </p:nvPr>
        </p:nvSpPr>
        <p:spPr/>
        <p:txBody>
          <a:bodyPr/>
          <a:lstStyle/>
          <a:p>
            <a:r>
              <a:rPr lang="fr-FR"/>
              <a:t>© www.drbarbaracombes.com</a:t>
            </a:r>
          </a:p>
        </p:txBody>
      </p:sp>
      <p:sp>
        <p:nvSpPr>
          <p:cNvPr id="5" name="Espace réservé du numéro de diapositive 4"/>
          <p:cNvSpPr>
            <a:spLocks noGrp="1"/>
          </p:cNvSpPr>
          <p:nvPr>
            <p:ph type="sldNum" sz="quarter" idx="12"/>
          </p:nvPr>
        </p:nvSpPr>
        <p:spPr/>
        <p:txBody>
          <a:bodyPr/>
          <a:lstStyle/>
          <a:p>
            <a:fld id="{209B03F7-062E-4EDE-A212-81653D97A43B}" type="slidenum">
              <a:rPr lang="fr-FR" smtClean="0"/>
              <a:t>‹N°›</a:t>
            </a:fld>
            <a:endParaRPr lang="fr-FR"/>
          </a:p>
        </p:txBody>
      </p:sp>
    </p:spTree>
    <p:extLst>
      <p:ext uri="{BB962C8B-B14F-4D97-AF65-F5344CB8AC3E}">
        <p14:creationId xmlns:p14="http://schemas.microsoft.com/office/powerpoint/2010/main" val="41709977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0CCBBAD-F718-4960-82EF-286DC707449C}" type="datetime1">
              <a:rPr lang="fr-FR" smtClean="0"/>
              <a:t>16/04/2017</a:t>
            </a:fld>
            <a:endParaRPr lang="fr-FR"/>
          </a:p>
        </p:txBody>
      </p:sp>
      <p:sp>
        <p:nvSpPr>
          <p:cNvPr id="3" name="Espace réservé du pied de page 2"/>
          <p:cNvSpPr>
            <a:spLocks noGrp="1"/>
          </p:cNvSpPr>
          <p:nvPr>
            <p:ph type="ftr" sz="quarter" idx="11"/>
          </p:nvPr>
        </p:nvSpPr>
        <p:spPr/>
        <p:txBody>
          <a:bodyPr/>
          <a:lstStyle/>
          <a:p>
            <a:r>
              <a:rPr lang="fr-FR"/>
              <a:t>© www.drbarbaracombes.com</a:t>
            </a:r>
          </a:p>
        </p:txBody>
      </p:sp>
      <p:sp>
        <p:nvSpPr>
          <p:cNvPr id="4" name="Espace réservé du numéro de diapositive 3"/>
          <p:cNvSpPr>
            <a:spLocks noGrp="1"/>
          </p:cNvSpPr>
          <p:nvPr>
            <p:ph type="sldNum" sz="quarter" idx="12"/>
          </p:nvPr>
        </p:nvSpPr>
        <p:spPr/>
        <p:txBody>
          <a:bodyPr/>
          <a:lstStyle/>
          <a:p>
            <a:fld id="{209B03F7-062E-4EDE-A212-81653D97A43B}" type="slidenum">
              <a:rPr lang="fr-FR" smtClean="0"/>
              <a:t>‹N°›</a:t>
            </a:fld>
            <a:endParaRPr lang="fr-FR"/>
          </a:p>
        </p:txBody>
      </p:sp>
    </p:spTree>
    <p:extLst>
      <p:ext uri="{BB962C8B-B14F-4D97-AF65-F5344CB8AC3E}">
        <p14:creationId xmlns:p14="http://schemas.microsoft.com/office/powerpoint/2010/main" val="16101977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B2A4956A-F094-40E8-95B6-722E73705DDB}" type="datetime1">
              <a:rPr lang="fr-FR" smtClean="0"/>
              <a:t>16/04/2017</a:t>
            </a:fld>
            <a:endParaRPr lang="fr-FR"/>
          </a:p>
        </p:txBody>
      </p:sp>
      <p:sp>
        <p:nvSpPr>
          <p:cNvPr id="6" name="Espace réservé du pied de page 5"/>
          <p:cNvSpPr>
            <a:spLocks noGrp="1"/>
          </p:cNvSpPr>
          <p:nvPr>
            <p:ph type="ftr" sz="quarter" idx="11"/>
          </p:nvPr>
        </p:nvSpPr>
        <p:spPr/>
        <p:txBody>
          <a:bodyPr/>
          <a:lstStyle/>
          <a:p>
            <a:r>
              <a:rPr lang="fr-FR"/>
              <a:t>© www.drbarbaracombes.com</a:t>
            </a:r>
          </a:p>
        </p:txBody>
      </p:sp>
      <p:sp>
        <p:nvSpPr>
          <p:cNvPr id="7" name="Espace réservé du numéro de diapositive 6"/>
          <p:cNvSpPr>
            <a:spLocks noGrp="1"/>
          </p:cNvSpPr>
          <p:nvPr>
            <p:ph type="sldNum" sz="quarter" idx="12"/>
          </p:nvPr>
        </p:nvSpPr>
        <p:spPr/>
        <p:txBody>
          <a:bodyPr/>
          <a:lstStyle/>
          <a:p>
            <a:fld id="{209B03F7-062E-4EDE-A212-81653D97A43B}" type="slidenum">
              <a:rPr lang="fr-FR" smtClean="0"/>
              <a:t>‹N°›</a:t>
            </a:fld>
            <a:endParaRPr lang="fr-FR"/>
          </a:p>
        </p:txBody>
      </p:sp>
    </p:spTree>
    <p:extLst>
      <p:ext uri="{BB962C8B-B14F-4D97-AF65-F5344CB8AC3E}">
        <p14:creationId xmlns:p14="http://schemas.microsoft.com/office/powerpoint/2010/main" val="2735652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D332E87-BC5C-4454-A3CE-661AD485C4AF}" type="datetime1">
              <a:rPr lang="fr-FR" smtClean="0"/>
              <a:t>16/04/2017</a:t>
            </a:fld>
            <a:endParaRPr lang="fr-FR"/>
          </a:p>
        </p:txBody>
      </p:sp>
      <p:sp>
        <p:nvSpPr>
          <p:cNvPr id="5" name="Espace réservé du pied de page 4"/>
          <p:cNvSpPr>
            <a:spLocks noGrp="1"/>
          </p:cNvSpPr>
          <p:nvPr>
            <p:ph type="ftr" sz="quarter" idx="11"/>
          </p:nvPr>
        </p:nvSpPr>
        <p:spPr/>
        <p:txBody>
          <a:bodyPr/>
          <a:lstStyle/>
          <a:p>
            <a:r>
              <a:rPr lang="fr-FR"/>
              <a:t>© www.drbarbaracombes.com</a:t>
            </a:r>
          </a:p>
        </p:txBody>
      </p:sp>
      <p:sp>
        <p:nvSpPr>
          <p:cNvPr id="6" name="Espace réservé du numéro de diapositive 5"/>
          <p:cNvSpPr>
            <a:spLocks noGrp="1"/>
          </p:cNvSpPr>
          <p:nvPr>
            <p:ph type="sldNum" sz="quarter" idx="12"/>
          </p:nvPr>
        </p:nvSpPr>
        <p:spPr/>
        <p:txBody>
          <a:bodyPr/>
          <a:lstStyle/>
          <a:p>
            <a:fld id="{9F655BDC-9435-490F-B015-BFE8BEE70E01}" type="slidenum">
              <a:rPr lang="fr-FR" smtClean="0"/>
              <a:t>‹N°›</a:t>
            </a:fld>
            <a:endParaRPr lang="fr-FR"/>
          </a:p>
        </p:txBody>
      </p:sp>
    </p:spTree>
    <p:extLst>
      <p:ext uri="{BB962C8B-B14F-4D97-AF65-F5344CB8AC3E}">
        <p14:creationId xmlns:p14="http://schemas.microsoft.com/office/powerpoint/2010/main" val="15868246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7EC80C0D-4721-427C-B0D5-33B87CD0CB88}" type="datetime1">
              <a:rPr lang="fr-FR" smtClean="0"/>
              <a:t>16/04/2017</a:t>
            </a:fld>
            <a:endParaRPr lang="fr-FR"/>
          </a:p>
        </p:txBody>
      </p:sp>
      <p:sp>
        <p:nvSpPr>
          <p:cNvPr id="6" name="Espace réservé du pied de page 5"/>
          <p:cNvSpPr>
            <a:spLocks noGrp="1"/>
          </p:cNvSpPr>
          <p:nvPr>
            <p:ph type="ftr" sz="quarter" idx="11"/>
          </p:nvPr>
        </p:nvSpPr>
        <p:spPr/>
        <p:txBody>
          <a:bodyPr/>
          <a:lstStyle/>
          <a:p>
            <a:r>
              <a:rPr lang="fr-FR"/>
              <a:t>© www.drbarbaracombes.com</a:t>
            </a:r>
          </a:p>
        </p:txBody>
      </p:sp>
      <p:sp>
        <p:nvSpPr>
          <p:cNvPr id="7" name="Espace réservé du numéro de diapositive 6"/>
          <p:cNvSpPr>
            <a:spLocks noGrp="1"/>
          </p:cNvSpPr>
          <p:nvPr>
            <p:ph type="sldNum" sz="quarter" idx="12"/>
          </p:nvPr>
        </p:nvSpPr>
        <p:spPr/>
        <p:txBody>
          <a:bodyPr/>
          <a:lstStyle/>
          <a:p>
            <a:fld id="{209B03F7-062E-4EDE-A212-81653D97A43B}" type="slidenum">
              <a:rPr lang="fr-FR" smtClean="0"/>
              <a:t>‹N°›</a:t>
            </a:fld>
            <a:endParaRPr lang="fr-FR"/>
          </a:p>
        </p:txBody>
      </p:sp>
    </p:spTree>
    <p:extLst>
      <p:ext uri="{BB962C8B-B14F-4D97-AF65-F5344CB8AC3E}">
        <p14:creationId xmlns:p14="http://schemas.microsoft.com/office/powerpoint/2010/main" val="38739736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DDE9A9E-4F22-45C2-B7EA-DA915F980AE7}" type="datetime1">
              <a:rPr lang="fr-FR" smtClean="0"/>
              <a:t>16/04/2017</a:t>
            </a:fld>
            <a:endParaRPr lang="fr-FR"/>
          </a:p>
        </p:txBody>
      </p:sp>
      <p:sp>
        <p:nvSpPr>
          <p:cNvPr id="5" name="Espace réservé du pied de page 4"/>
          <p:cNvSpPr>
            <a:spLocks noGrp="1"/>
          </p:cNvSpPr>
          <p:nvPr>
            <p:ph type="ftr" sz="quarter" idx="11"/>
          </p:nvPr>
        </p:nvSpPr>
        <p:spPr/>
        <p:txBody>
          <a:bodyPr/>
          <a:lstStyle/>
          <a:p>
            <a:r>
              <a:rPr lang="fr-FR"/>
              <a:t>© www.drbarbaracombes.com</a:t>
            </a:r>
          </a:p>
        </p:txBody>
      </p:sp>
      <p:sp>
        <p:nvSpPr>
          <p:cNvPr id="6" name="Espace réservé du numéro de diapositive 5"/>
          <p:cNvSpPr>
            <a:spLocks noGrp="1"/>
          </p:cNvSpPr>
          <p:nvPr>
            <p:ph type="sldNum" sz="quarter" idx="12"/>
          </p:nvPr>
        </p:nvSpPr>
        <p:spPr/>
        <p:txBody>
          <a:bodyPr/>
          <a:lstStyle/>
          <a:p>
            <a:fld id="{209B03F7-062E-4EDE-A212-81653D97A43B}" type="slidenum">
              <a:rPr lang="fr-FR" smtClean="0"/>
              <a:t>‹N°›</a:t>
            </a:fld>
            <a:endParaRPr lang="fr-FR"/>
          </a:p>
        </p:txBody>
      </p:sp>
    </p:spTree>
    <p:extLst>
      <p:ext uri="{BB962C8B-B14F-4D97-AF65-F5344CB8AC3E}">
        <p14:creationId xmlns:p14="http://schemas.microsoft.com/office/powerpoint/2010/main" val="307793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118CB16-B377-499E-8B98-589EEBA23090}" type="datetime1">
              <a:rPr lang="fr-FR" smtClean="0"/>
              <a:t>16/04/2017</a:t>
            </a:fld>
            <a:endParaRPr lang="fr-FR"/>
          </a:p>
        </p:txBody>
      </p:sp>
      <p:sp>
        <p:nvSpPr>
          <p:cNvPr id="5" name="Espace réservé du pied de page 4"/>
          <p:cNvSpPr>
            <a:spLocks noGrp="1"/>
          </p:cNvSpPr>
          <p:nvPr>
            <p:ph type="ftr" sz="quarter" idx="11"/>
          </p:nvPr>
        </p:nvSpPr>
        <p:spPr/>
        <p:txBody>
          <a:bodyPr/>
          <a:lstStyle/>
          <a:p>
            <a:r>
              <a:rPr lang="fr-FR"/>
              <a:t>© www.drbarbaracombes.com</a:t>
            </a:r>
          </a:p>
        </p:txBody>
      </p:sp>
      <p:sp>
        <p:nvSpPr>
          <p:cNvPr id="6" name="Espace réservé du numéro de diapositive 5"/>
          <p:cNvSpPr>
            <a:spLocks noGrp="1"/>
          </p:cNvSpPr>
          <p:nvPr>
            <p:ph type="sldNum" sz="quarter" idx="12"/>
          </p:nvPr>
        </p:nvSpPr>
        <p:spPr/>
        <p:txBody>
          <a:bodyPr/>
          <a:lstStyle/>
          <a:p>
            <a:fld id="{209B03F7-062E-4EDE-A212-81653D97A43B}" type="slidenum">
              <a:rPr lang="fr-FR" smtClean="0"/>
              <a:t>‹N°›</a:t>
            </a:fld>
            <a:endParaRPr lang="fr-FR"/>
          </a:p>
        </p:txBody>
      </p:sp>
    </p:spTree>
    <p:extLst>
      <p:ext uri="{BB962C8B-B14F-4D97-AF65-F5344CB8AC3E}">
        <p14:creationId xmlns:p14="http://schemas.microsoft.com/office/powerpoint/2010/main" val="41160010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p:nvPr/>
        </p:nvSpPr>
        <p:spPr>
          <a:xfrm>
            <a:off x="0" y="6309320"/>
            <a:ext cx="9141619" cy="544154"/>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4600" b="1" i="0" spc="-50" baseline="0">
                <a:solidFill>
                  <a:srgbClr val="FF3300"/>
                </a:solidFill>
                <a:latin typeface="Times New Roman" panose="02020603050405020304" pitchFamily="18" charset="0"/>
              </a:defRPr>
            </a:lvl1pPr>
          </a:lstStyle>
          <a:p>
            <a:r>
              <a:rPr lang="fr-FR" dirty="0"/>
              <a:t>Modifiez le style du titre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530C9B2B-E38D-4D3F-8536-E0E87597DFB6}" type="datetime1">
              <a:rPr lang="fr-FR" smtClean="0"/>
              <a:t>16/04/2017</a:t>
            </a:fld>
            <a:endParaRPr lang="fr-BE" dirty="0"/>
          </a:p>
        </p:txBody>
      </p:sp>
      <p:sp>
        <p:nvSpPr>
          <p:cNvPr id="5" name="Footer Placeholder 4"/>
          <p:cNvSpPr>
            <a:spLocks noGrp="1"/>
          </p:cNvSpPr>
          <p:nvPr>
            <p:ph type="ftr" sz="quarter" idx="11"/>
          </p:nvPr>
        </p:nvSpPr>
        <p:spPr/>
        <p:txBody>
          <a:bodyPr/>
          <a:lstStyle>
            <a:lvl1pPr algn="ctr">
              <a:defRPr/>
            </a:lvl1pPr>
          </a:lstStyle>
          <a:p>
            <a:r>
              <a:rPr lang="fr-FR" b="1">
                <a:solidFill>
                  <a:schemeClr val="bg1"/>
                </a:solidFill>
              </a:rPr>
              <a:t>© www.drbarbaracombes.com</a:t>
            </a:r>
            <a:endParaRPr lang="fr-FR" b="1" dirty="0">
              <a:solidFill>
                <a:schemeClr val="bg1"/>
              </a:solidFill>
            </a:endParaRPr>
          </a:p>
        </p:txBody>
      </p:sp>
      <p:sp>
        <p:nvSpPr>
          <p:cNvPr id="6" name="Slide Number Placeholder 5"/>
          <p:cNvSpPr>
            <a:spLocks noGrp="1"/>
          </p:cNvSpPr>
          <p:nvPr>
            <p:ph type="sldNum" sz="quarter" idx="12"/>
          </p:nvPr>
        </p:nvSpPr>
        <p:spPr/>
        <p:txBody>
          <a:bodyPr/>
          <a:lstStyle>
            <a:lvl1pPr>
              <a:defRPr sz="1100" b="1" i="0" baseline="0">
                <a:latin typeface="Times New Roman" panose="02020603050405020304" pitchFamily="18" charset="0"/>
              </a:defRPr>
            </a:lvl1pPr>
          </a:lstStyle>
          <a:p>
            <a:fld id="{39598251-12D1-49C1-8F4B-0AD76BEDE30D}" type="slidenum">
              <a:rPr lang="fr-BE" smtClean="0"/>
              <a:pPr/>
              <a:t>‹N°›</a:t>
            </a:fld>
            <a:endParaRPr lang="fr-BE"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368214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7" name="Rectangle 6"/>
          <p:cNvSpPr/>
          <p:nvPr userDrawn="1"/>
        </p:nvSpPr>
        <p:spPr>
          <a:xfrm>
            <a:off x="0" y="6309320"/>
            <a:ext cx="9144000" cy="548680"/>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le 1"/>
          <p:cNvSpPr>
            <a:spLocks noGrp="1"/>
          </p:cNvSpPr>
          <p:nvPr>
            <p:ph type="title"/>
          </p:nvPr>
        </p:nvSpPr>
        <p:spPr/>
        <p:txBody>
          <a:bodyPr/>
          <a:lstStyle>
            <a:lvl1pPr>
              <a:defRPr b="1" i="0">
                <a:solidFill>
                  <a:srgbClr val="FF3300"/>
                </a:solidFill>
                <a:latin typeface="Times New Roman" panose="02020603050405020304" pitchFamily="18" charset="0"/>
                <a:cs typeface="Times New Roman" panose="02020603050405020304" pitchFamily="18" charset="0"/>
              </a:defRPr>
            </a:lvl1pPr>
          </a:lstStyle>
          <a:p>
            <a:r>
              <a:rPr lang="fr-FR" dirty="0"/>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7984D94-AFE8-4CFB-AE3B-1C8ACFF92089}" type="datetime1">
              <a:rPr lang="fr-FR" smtClean="0"/>
              <a:t>16/04/2017</a:t>
            </a:fld>
            <a:endParaRPr lang="fr-BE"/>
          </a:p>
        </p:txBody>
      </p:sp>
      <p:sp>
        <p:nvSpPr>
          <p:cNvPr id="5" name="Footer Placeholder 4"/>
          <p:cNvSpPr>
            <a:spLocks noGrp="1"/>
          </p:cNvSpPr>
          <p:nvPr>
            <p:ph type="ftr" sz="quarter" idx="11"/>
          </p:nvPr>
        </p:nvSpPr>
        <p:spPr/>
        <p:txBody>
          <a:bodyPr/>
          <a:lstStyle>
            <a:lvl1pPr>
              <a:defRPr/>
            </a:lvl1pPr>
          </a:lstStyle>
          <a:p>
            <a:r>
              <a:rPr lang="fr-FR" b="1">
                <a:solidFill>
                  <a:schemeClr val="bg1"/>
                </a:solidFill>
              </a:rPr>
              <a:t>© www.drbarbaracombes.com</a:t>
            </a:r>
            <a:endParaRPr lang="fr-FR" b="1" dirty="0">
              <a:solidFill>
                <a:schemeClr val="bg1"/>
              </a:solidFill>
            </a:endParaRPr>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383764811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4400" b="1" baseline="0">
                <a:solidFill>
                  <a:srgbClr val="FF3300"/>
                </a:solidFill>
                <a:latin typeface="Times New Roman" panose="02020603050405020304" pitchFamily="18" charset="0"/>
              </a:defRPr>
            </a:lvl1pPr>
          </a:lstStyle>
          <a:p>
            <a:r>
              <a:rPr lang="fr-FR" dirty="0"/>
              <a:t>Modifiez le style du titre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800" cap="all" spc="200" baseline="0">
                <a:solidFill>
                  <a:schemeClr val="tx1"/>
                </a:solidFill>
                <a:latin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dirty="0"/>
              <a:t>Modifier les styles du texte du masque</a:t>
            </a:r>
          </a:p>
        </p:txBody>
      </p:sp>
      <p:sp>
        <p:nvSpPr>
          <p:cNvPr id="4" name="Date Placeholder 3"/>
          <p:cNvSpPr>
            <a:spLocks noGrp="1"/>
          </p:cNvSpPr>
          <p:nvPr>
            <p:ph type="dt" sz="half" idx="10"/>
          </p:nvPr>
        </p:nvSpPr>
        <p:spPr/>
        <p:txBody>
          <a:bodyPr/>
          <a:lstStyle/>
          <a:p>
            <a:fld id="{A7CF8D25-9EBA-43F7-A8C2-73AD5F60FB1A}" type="datetime1">
              <a:rPr lang="fr-FR" smtClean="0"/>
              <a:t>16/04/2017</a:t>
            </a:fld>
            <a:endParaRPr lang="fr-BE"/>
          </a:p>
        </p:txBody>
      </p:sp>
      <p:sp>
        <p:nvSpPr>
          <p:cNvPr id="5" name="Footer Placeholder 4"/>
          <p:cNvSpPr>
            <a:spLocks noGrp="1"/>
          </p:cNvSpPr>
          <p:nvPr>
            <p:ph type="ftr" sz="quarter" idx="11"/>
          </p:nvPr>
        </p:nvSpPr>
        <p:spPr/>
        <p:txBody>
          <a:bodyPr/>
          <a:lstStyle>
            <a:lvl1pPr>
              <a:defRPr/>
            </a:lvl1pPr>
          </a:lstStyle>
          <a:p>
            <a:r>
              <a:rPr lang="fr-FR" b="1">
                <a:solidFill>
                  <a:schemeClr val="bg1"/>
                </a:solidFill>
              </a:rPr>
              <a:t>© www.drbarbaracombes.com</a:t>
            </a:r>
            <a:endParaRPr lang="fr-FR" b="1" dirty="0">
              <a:solidFill>
                <a:schemeClr val="bg1"/>
              </a:solidFill>
            </a:endParaRPr>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045917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fr-FR"/>
              <a:t>Modifiez le style du titre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997F81A7-86DF-42F7-8CDC-A59ECA923C5D}" type="datetime1">
              <a:rPr lang="fr-FR" smtClean="0"/>
              <a:t>16/04/2017</a:t>
            </a:fld>
            <a:endParaRPr lang="fr-BE"/>
          </a:p>
        </p:txBody>
      </p:sp>
      <p:sp>
        <p:nvSpPr>
          <p:cNvPr id="6" name="Footer Placeholder 5"/>
          <p:cNvSpPr>
            <a:spLocks noGrp="1"/>
          </p:cNvSpPr>
          <p:nvPr>
            <p:ph type="ftr" sz="quarter" idx="11"/>
          </p:nvPr>
        </p:nvSpPr>
        <p:spPr/>
        <p:txBody>
          <a:bodyPr/>
          <a:lstStyle/>
          <a:p>
            <a:r>
              <a:rPr lang="fr-FR" b="1">
                <a:solidFill>
                  <a:srgbClr val="FFC000"/>
                </a:solidFill>
              </a:rPr>
              <a:t>© www.drbarbaracombes.com</a:t>
            </a:r>
            <a:endParaRPr lang="fr-FR" b="1" dirty="0">
              <a:solidFill>
                <a:srgbClr val="FFC000"/>
              </a:solidFill>
            </a:endParaRPr>
          </a:p>
        </p:txBody>
      </p:sp>
      <p:sp>
        <p:nvSpPr>
          <p:cNvPr id="7" name="Slide Number Placeholder 6"/>
          <p:cNvSpPr>
            <a:spLocks noGrp="1"/>
          </p:cNvSpPr>
          <p:nvPr>
            <p:ph type="sldNum" sz="quarter" idx="12"/>
          </p:nvPr>
        </p:nvSpPr>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345396257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fr-FR"/>
              <a:t>Modifiez le style du titre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822960" y="2582334"/>
            <a:ext cx="3703320" cy="328676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4663440" y="2582334"/>
            <a:ext cx="3703320" cy="328676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2BA60340-EB18-4565-A174-50518E96BFE2}" type="datetime1">
              <a:rPr lang="fr-FR" smtClean="0"/>
              <a:t>16/04/2017</a:t>
            </a:fld>
            <a:endParaRPr lang="fr-BE"/>
          </a:p>
        </p:txBody>
      </p:sp>
      <p:sp>
        <p:nvSpPr>
          <p:cNvPr id="8" name="Footer Placeholder 7"/>
          <p:cNvSpPr>
            <a:spLocks noGrp="1"/>
          </p:cNvSpPr>
          <p:nvPr>
            <p:ph type="ftr" sz="quarter" idx="11"/>
          </p:nvPr>
        </p:nvSpPr>
        <p:spPr/>
        <p:txBody>
          <a:bodyPr/>
          <a:lstStyle/>
          <a:p>
            <a:r>
              <a:rPr lang="fr-FR" b="1"/>
              <a:t>© www.drbarbaracombes.com</a:t>
            </a:r>
            <a:endParaRPr lang="fr-FR" b="1" dirty="0"/>
          </a:p>
        </p:txBody>
      </p:sp>
      <p:sp>
        <p:nvSpPr>
          <p:cNvPr id="9" name="Slide Number Placeholder 8"/>
          <p:cNvSpPr>
            <a:spLocks noGrp="1"/>
          </p:cNvSpPr>
          <p:nvPr>
            <p:ph type="sldNum" sz="quarter" idx="12"/>
          </p:nvPr>
        </p:nvSpPr>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145192820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F5F48894-7391-4994-9E84-8FD43402D708}" type="datetime1">
              <a:rPr lang="fr-FR" smtClean="0"/>
              <a:t>16/04/2017</a:t>
            </a:fld>
            <a:endParaRPr lang="fr-BE"/>
          </a:p>
        </p:txBody>
      </p:sp>
      <p:sp>
        <p:nvSpPr>
          <p:cNvPr id="4" name="Footer Placeholder 3"/>
          <p:cNvSpPr>
            <a:spLocks noGrp="1"/>
          </p:cNvSpPr>
          <p:nvPr>
            <p:ph type="ftr" sz="quarter" idx="11"/>
          </p:nvPr>
        </p:nvSpPr>
        <p:spPr/>
        <p:txBody>
          <a:bodyPr/>
          <a:lstStyle/>
          <a:p>
            <a:r>
              <a:rPr lang="fr-FR" b="1"/>
              <a:t>© www.drbarbaracombes.com</a:t>
            </a:r>
            <a:endParaRPr lang="fr-FR" b="1" dirty="0"/>
          </a:p>
        </p:txBody>
      </p:sp>
      <p:sp>
        <p:nvSpPr>
          <p:cNvPr id="5" name="Slide Number Placeholder 4"/>
          <p:cNvSpPr>
            <a:spLocks noGrp="1"/>
          </p:cNvSpPr>
          <p:nvPr>
            <p:ph type="sldNum" sz="quarter" idx="12"/>
          </p:nvPr>
        </p:nvSpPr>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168881464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2221F16-43F0-45C4-AE54-BD19D7584C2F}" type="datetime1">
              <a:rPr lang="fr-FR" smtClean="0"/>
              <a:t>16/04/2017</a:t>
            </a:fld>
            <a:endParaRPr lang="fr-BE"/>
          </a:p>
        </p:txBody>
      </p:sp>
      <p:sp>
        <p:nvSpPr>
          <p:cNvPr id="8" name="Footer Placeholder 7"/>
          <p:cNvSpPr>
            <a:spLocks noGrp="1"/>
          </p:cNvSpPr>
          <p:nvPr>
            <p:ph type="ftr" sz="quarter" idx="11"/>
          </p:nvPr>
        </p:nvSpPr>
        <p:spPr/>
        <p:txBody>
          <a:bodyPr/>
          <a:lstStyle>
            <a:lvl1pPr>
              <a:defRPr>
                <a:solidFill>
                  <a:srgbClr val="FFFFFF"/>
                </a:solidFill>
              </a:defRPr>
            </a:lvl1pPr>
          </a:lstStyle>
          <a:p>
            <a:r>
              <a:rPr lang="fr-FR" b="1"/>
              <a:t>© www.drbarbaracombes.com</a:t>
            </a:r>
            <a:endParaRPr lang="fr-FR" b="1" dirty="0"/>
          </a:p>
        </p:txBody>
      </p:sp>
      <p:sp>
        <p:nvSpPr>
          <p:cNvPr id="9" name="Slide Number Placeholder 8"/>
          <p:cNvSpPr>
            <a:spLocks noGrp="1"/>
          </p:cNvSpPr>
          <p:nvPr>
            <p:ph type="sldNum" sz="quarter" idx="12"/>
          </p:nvPr>
        </p:nvSpPr>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145725517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69BE884A-4FDA-451E-8EDD-7660B6CD1043}" type="datetime1">
              <a:rPr lang="fr-FR" smtClean="0"/>
              <a:t>16/04/2017</a:t>
            </a:fld>
            <a:endParaRPr lang="fr-FR"/>
          </a:p>
        </p:txBody>
      </p:sp>
      <p:sp>
        <p:nvSpPr>
          <p:cNvPr id="5" name="Espace réservé du pied de page 4"/>
          <p:cNvSpPr>
            <a:spLocks noGrp="1"/>
          </p:cNvSpPr>
          <p:nvPr>
            <p:ph type="ftr" sz="quarter" idx="11"/>
          </p:nvPr>
        </p:nvSpPr>
        <p:spPr/>
        <p:txBody>
          <a:bodyPr/>
          <a:lstStyle/>
          <a:p>
            <a:r>
              <a:rPr lang="fr-FR"/>
              <a:t>© www.drbarbaracombes.com</a:t>
            </a:r>
          </a:p>
        </p:txBody>
      </p:sp>
      <p:sp>
        <p:nvSpPr>
          <p:cNvPr id="6" name="Espace réservé du numéro de diapositive 5"/>
          <p:cNvSpPr>
            <a:spLocks noGrp="1"/>
          </p:cNvSpPr>
          <p:nvPr>
            <p:ph type="sldNum" sz="quarter" idx="12"/>
          </p:nvPr>
        </p:nvSpPr>
        <p:spPr/>
        <p:txBody>
          <a:bodyPr/>
          <a:lstStyle/>
          <a:p>
            <a:fld id="{9F655BDC-9435-490F-B015-BFE8BEE70E01}" type="slidenum">
              <a:rPr lang="fr-FR" smtClean="0"/>
              <a:t>‹N°›</a:t>
            </a:fld>
            <a:endParaRPr lang="fr-FR"/>
          </a:p>
        </p:txBody>
      </p:sp>
    </p:spTree>
    <p:extLst>
      <p:ext uri="{BB962C8B-B14F-4D97-AF65-F5344CB8AC3E}">
        <p14:creationId xmlns:p14="http://schemas.microsoft.com/office/powerpoint/2010/main" val="16103144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fr-FR"/>
              <a:t>Modifiez le style du titre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116E35A6-E1BF-475F-A0FC-91481F31B6B2}" type="datetime1">
              <a:rPr lang="fr-FR" smtClean="0"/>
              <a:t>16/04/2017</a:t>
            </a:fld>
            <a:endParaRPr lang="fr-BE"/>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r>
              <a:rPr lang="fr-FR" b="1"/>
              <a:t>© www.drbarbaracombes.com</a:t>
            </a:r>
            <a:endParaRPr lang="fr-FR" b="1"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251959935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fr-FR"/>
              <a:t>Modifiez le style du titre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F4BC6839-4924-454C-B515-36121E3F7273}" type="datetime1">
              <a:rPr lang="fr-FR" smtClean="0"/>
              <a:t>16/04/2017</a:t>
            </a:fld>
            <a:endParaRPr lang="fr-BE"/>
          </a:p>
        </p:txBody>
      </p:sp>
      <p:sp>
        <p:nvSpPr>
          <p:cNvPr id="6" name="Footer Placeholder 5"/>
          <p:cNvSpPr>
            <a:spLocks noGrp="1"/>
          </p:cNvSpPr>
          <p:nvPr>
            <p:ph type="ftr" sz="quarter" idx="11"/>
          </p:nvPr>
        </p:nvSpPr>
        <p:spPr/>
        <p:txBody>
          <a:bodyPr/>
          <a:lstStyle/>
          <a:p>
            <a:r>
              <a:rPr lang="fr-FR" b="1"/>
              <a:t>© www.drbarbaracombes.com</a:t>
            </a:r>
            <a:endParaRPr lang="fr-FR" b="1" dirty="0"/>
          </a:p>
        </p:txBody>
      </p:sp>
      <p:sp>
        <p:nvSpPr>
          <p:cNvPr id="7" name="Slide Number Placeholder 6"/>
          <p:cNvSpPr>
            <a:spLocks noGrp="1"/>
          </p:cNvSpPr>
          <p:nvPr>
            <p:ph type="sldNum" sz="quarter" idx="12"/>
          </p:nvPr>
        </p:nvSpPr>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226940545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5F608E7-0260-46DF-94EA-3EC01E51F0C5}" type="datetime1">
              <a:rPr lang="fr-FR" smtClean="0"/>
              <a:t>16/04/2017</a:t>
            </a:fld>
            <a:endParaRPr lang="fr-BE"/>
          </a:p>
        </p:txBody>
      </p:sp>
      <p:sp>
        <p:nvSpPr>
          <p:cNvPr id="5" name="Footer Placeholder 4"/>
          <p:cNvSpPr>
            <a:spLocks noGrp="1"/>
          </p:cNvSpPr>
          <p:nvPr>
            <p:ph type="ftr" sz="quarter" idx="11"/>
          </p:nvPr>
        </p:nvSpPr>
        <p:spPr/>
        <p:txBody>
          <a:bodyPr/>
          <a:lstStyle/>
          <a:p>
            <a:r>
              <a:rPr lang="fr-BE"/>
              <a:t>© www.drbarbaracombes.com</a:t>
            </a:r>
            <a:endParaRPr lang="fr-BE" dirty="0"/>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dirty="0"/>
          </a:p>
        </p:txBody>
      </p:sp>
      <p:sp>
        <p:nvSpPr>
          <p:cNvPr id="7" name="Espace réservé du pied de page 4"/>
          <p:cNvSpPr txBox="1">
            <a:spLocks/>
          </p:cNvSpPr>
          <p:nvPr userDrawn="1"/>
        </p:nvSpPr>
        <p:spPr>
          <a:xfrm>
            <a:off x="3203848" y="6165304"/>
            <a:ext cx="2895600" cy="365125"/>
          </a:xfrm>
          <a:prstGeom prst="rect">
            <a:avLst/>
          </a:prstGeom>
        </p:spPr>
        <p:txBody>
          <a:bodyPr vert="horz" anchor="b"/>
          <a:lstStyle>
            <a:defPPr>
              <a:defRPr lang="fr-FR"/>
            </a:defPPr>
            <a:lvl1pPr marL="0" algn="ctr" defTabSz="914400" rtl="0" eaLnBrk="1" latinLnBrk="0" hangingPunct="1">
              <a:defRPr kumimoji="0" sz="1200" kern="1200">
                <a:solidFill>
                  <a:schemeClr val="tx1">
                    <a:shade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b="1" dirty="0">
                <a:solidFill>
                  <a:schemeClr val="accent6"/>
                </a:solidFill>
              </a:rPr>
              <a:t>© R&amp;D 500 151 329 00017</a:t>
            </a:r>
          </a:p>
          <a:p>
            <a:r>
              <a:rPr lang="fr-FR" b="1" dirty="0">
                <a:solidFill>
                  <a:schemeClr val="accent6"/>
                </a:solidFill>
              </a:rPr>
              <a:t>www.impec.e-monsite.com</a:t>
            </a:r>
          </a:p>
        </p:txBody>
      </p:sp>
    </p:spTree>
    <p:extLst>
      <p:ext uri="{BB962C8B-B14F-4D97-AF65-F5344CB8AC3E}">
        <p14:creationId xmlns:p14="http://schemas.microsoft.com/office/powerpoint/2010/main" val="61486705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3F21232-4F90-45CF-951D-C5AE95665E11}" type="datetime1">
              <a:rPr lang="fr-FR" smtClean="0"/>
              <a:t>16/04/2017</a:t>
            </a:fld>
            <a:endParaRPr lang="fr-BE"/>
          </a:p>
        </p:txBody>
      </p:sp>
      <p:sp>
        <p:nvSpPr>
          <p:cNvPr id="5" name="Footer Placeholder 4"/>
          <p:cNvSpPr>
            <a:spLocks noGrp="1"/>
          </p:cNvSpPr>
          <p:nvPr>
            <p:ph type="ftr" sz="quarter" idx="11"/>
          </p:nvPr>
        </p:nvSpPr>
        <p:spPr/>
        <p:txBody>
          <a:bodyPr/>
          <a:lstStyle/>
          <a:p>
            <a:r>
              <a:rPr lang="fr-BE"/>
              <a:t>© www.drbarbaracombes.com</a:t>
            </a:r>
            <a:endParaRPr lang="fr-BE" dirty="0"/>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dirty="0"/>
          </a:p>
        </p:txBody>
      </p:sp>
      <p:sp>
        <p:nvSpPr>
          <p:cNvPr id="9" name="Espace réservé du pied de page 4"/>
          <p:cNvSpPr txBox="1">
            <a:spLocks/>
          </p:cNvSpPr>
          <p:nvPr userDrawn="1"/>
        </p:nvSpPr>
        <p:spPr>
          <a:xfrm>
            <a:off x="3203848" y="6093296"/>
            <a:ext cx="2895600" cy="365125"/>
          </a:xfrm>
          <a:prstGeom prst="rect">
            <a:avLst/>
          </a:prstGeom>
        </p:spPr>
        <p:txBody>
          <a:bodyPr vert="horz" anchor="b"/>
          <a:lstStyle>
            <a:defPPr>
              <a:defRPr lang="fr-FR"/>
            </a:defPPr>
            <a:lvl1pPr marL="0" algn="ctr" defTabSz="914400" rtl="0" eaLnBrk="1" latinLnBrk="0" hangingPunct="1">
              <a:defRPr kumimoji="0" sz="1200" kern="1200">
                <a:solidFill>
                  <a:schemeClr val="tx1">
                    <a:shade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b="1" dirty="0">
                <a:solidFill>
                  <a:schemeClr val="accent6"/>
                </a:solidFill>
              </a:rPr>
              <a:t>© R&amp;D 500 151 329 00017</a:t>
            </a:r>
          </a:p>
          <a:p>
            <a:r>
              <a:rPr lang="fr-FR" b="1" dirty="0">
                <a:solidFill>
                  <a:schemeClr val="accent6"/>
                </a:solidFill>
              </a:rPr>
              <a:t>www.impec.e-monsite.com</a:t>
            </a:r>
          </a:p>
        </p:txBody>
      </p:sp>
    </p:spTree>
    <p:extLst>
      <p:ext uri="{BB962C8B-B14F-4D97-AF65-F5344CB8AC3E}">
        <p14:creationId xmlns:p14="http://schemas.microsoft.com/office/powerpoint/2010/main" val="252945646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862764C8-7D45-4C50-9E24-B0EAD2733DDC}" type="datetime1">
              <a:rPr lang="fr-FR" smtClean="0"/>
              <a:t>16/04/2017</a:t>
            </a:fld>
            <a:endParaRPr lang="fr-FR"/>
          </a:p>
        </p:txBody>
      </p:sp>
      <p:sp>
        <p:nvSpPr>
          <p:cNvPr id="6" name="Espace réservé du pied de page 5"/>
          <p:cNvSpPr>
            <a:spLocks noGrp="1"/>
          </p:cNvSpPr>
          <p:nvPr>
            <p:ph type="ftr" sz="quarter" idx="11"/>
          </p:nvPr>
        </p:nvSpPr>
        <p:spPr/>
        <p:txBody>
          <a:bodyPr/>
          <a:lstStyle/>
          <a:p>
            <a:r>
              <a:rPr lang="fr-FR"/>
              <a:t>© www.drbarbaracombes.com</a:t>
            </a:r>
          </a:p>
        </p:txBody>
      </p:sp>
      <p:sp>
        <p:nvSpPr>
          <p:cNvPr id="7" name="Espace réservé du numéro de diapositive 6"/>
          <p:cNvSpPr>
            <a:spLocks noGrp="1"/>
          </p:cNvSpPr>
          <p:nvPr>
            <p:ph type="sldNum" sz="quarter" idx="12"/>
          </p:nvPr>
        </p:nvSpPr>
        <p:spPr/>
        <p:txBody>
          <a:bodyPr/>
          <a:lstStyle/>
          <a:p>
            <a:fld id="{9F655BDC-9435-490F-B015-BFE8BEE70E01}" type="slidenum">
              <a:rPr lang="fr-FR" smtClean="0"/>
              <a:t>‹N°›</a:t>
            </a:fld>
            <a:endParaRPr lang="fr-FR"/>
          </a:p>
        </p:txBody>
      </p:sp>
    </p:spTree>
    <p:extLst>
      <p:ext uri="{BB962C8B-B14F-4D97-AF65-F5344CB8AC3E}">
        <p14:creationId xmlns:p14="http://schemas.microsoft.com/office/powerpoint/2010/main" val="3366707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04E26BFA-AFC1-475B-927B-CB70D9CC1C62}" type="datetime1">
              <a:rPr lang="fr-FR" smtClean="0"/>
              <a:t>16/04/2017</a:t>
            </a:fld>
            <a:endParaRPr lang="fr-FR"/>
          </a:p>
        </p:txBody>
      </p:sp>
      <p:sp>
        <p:nvSpPr>
          <p:cNvPr id="8" name="Espace réservé du pied de page 7"/>
          <p:cNvSpPr>
            <a:spLocks noGrp="1"/>
          </p:cNvSpPr>
          <p:nvPr>
            <p:ph type="ftr" sz="quarter" idx="11"/>
          </p:nvPr>
        </p:nvSpPr>
        <p:spPr/>
        <p:txBody>
          <a:bodyPr/>
          <a:lstStyle/>
          <a:p>
            <a:r>
              <a:rPr lang="fr-FR"/>
              <a:t>© www.drbarbaracombes.com</a:t>
            </a:r>
          </a:p>
        </p:txBody>
      </p:sp>
      <p:sp>
        <p:nvSpPr>
          <p:cNvPr id="9" name="Espace réservé du numéro de diapositive 8"/>
          <p:cNvSpPr>
            <a:spLocks noGrp="1"/>
          </p:cNvSpPr>
          <p:nvPr>
            <p:ph type="sldNum" sz="quarter" idx="12"/>
          </p:nvPr>
        </p:nvSpPr>
        <p:spPr/>
        <p:txBody>
          <a:bodyPr/>
          <a:lstStyle/>
          <a:p>
            <a:fld id="{9F655BDC-9435-490F-B015-BFE8BEE70E01}" type="slidenum">
              <a:rPr lang="fr-FR" smtClean="0"/>
              <a:t>‹N°›</a:t>
            </a:fld>
            <a:endParaRPr lang="fr-FR"/>
          </a:p>
        </p:txBody>
      </p:sp>
    </p:spTree>
    <p:extLst>
      <p:ext uri="{BB962C8B-B14F-4D97-AF65-F5344CB8AC3E}">
        <p14:creationId xmlns:p14="http://schemas.microsoft.com/office/powerpoint/2010/main" val="190742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6" name="Rectangle 5"/>
          <p:cNvSpPr/>
          <p:nvPr userDrawn="1"/>
        </p:nvSpPr>
        <p:spPr>
          <a:xfrm>
            <a:off x="0" y="6309320"/>
            <a:ext cx="9141619" cy="544154"/>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Espace réservé de la date 2"/>
          <p:cNvSpPr>
            <a:spLocks noGrp="1"/>
          </p:cNvSpPr>
          <p:nvPr>
            <p:ph type="dt" sz="half" idx="10"/>
          </p:nvPr>
        </p:nvSpPr>
        <p:spPr/>
        <p:txBody>
          <a:bodyPr/>
          <a:lstStyle/>
          <a:p>
            <a:fld id="{A78C4ECB-965F-4F6D-86D7-7C8F76361304}" type="datetime1">
              <a:rPr lang="fr-FR" smtClean="0"/>
              <a:t>16/04/2017</a:t>
            </a:fld>
            <a:endParaRPr lang="fr-FR" dirty="0"/>
          </a:p>
        </p:txBody>
      </p:sp>
      <p:sp>
        <p:nvSpPr>
          <p:cNvPr id="4" name="Espace réservé du pied de page 3"/>
          <p:cNvSpPr>
            <a:spLocks noGrp="1"/>
          </p:cNvSpPr>
          <p:nvPr>
            <p:ph type="ftr" sz="quarter" idx="11"/>
          </p:nvPr>
        </p:nvSpPr>
        <p:spPr/>
        <p:txBody>
          <a:bodyPr/>
          <a:lstStyle>
            <a:lvl1pPr>
              <a:defRPr/>
            </a:lvl1pPr>
          </a:lstStyle>
          <a:p>
            <a:r>
              <a:rPr lang="fr-FR" b="1">
                <a:solidFill>
                  <a:schemeClr val="bg1"/>
                </a:solidFill>
              </a:rPr>
              <a:t>© www.drbarbaracombes.com</a:t>
            </a:r>
            <a:endParaRPr lang="fr-FR" b="1" dirty="0">
              <a:solidFill>
                <a:schemeClr val="bg1"/>
              </a:solidFill>
            </a:endParaRPr>
          </a:p>
        </p:txBody>
      </p:sp>
      <p:sp>
        <p:nvSpPr>
          <p:cNvPr id="5" name="Espace réservé du numéro de diapositive 4"/>
          <p:cNvSpPr>
            <a:spLocks noGrp="1"/>
          </p:cNvSpPr>
          <p:nvPr>
            <p:ph type="sldNum" sz="quarter" idx="12"/>
          </p:nvPr>
        </p:nvSpPr>
        <p:spPr/>
        <p:txBody>
          <a:bodyPr/>
          <a:lstStyle>
            <a:lvl1pPr>
              <a:defRPr b="1" i="0" baseline="0">
                <a:solidFill>
                  <a:schemeClr val="bg1"/>
                </a:solidFill>
              </a:defRPr>
            </a:lvl1pPr>
          </a:lstStyle>
          <a:p>
            <a:fld id="{9F655BDC-9435-490F-B015-BFE8BEE70E01}" type="slidenum">
              <a:rPr lang="fr-FR" smtClean="0"/>
              <a:pPr/>
              <a:t>‹N°›</a:t>
            </a:fld>
            <a:endParaRPr lang="fr-FR" dirty="0"/>
          </a:p>
        </p:txBody>
      </p:sp>
    </p:spTree>
    <p:extLst>
      <p:ext uri="{BB962C8B-B14F-4D97-AF65-F5344CB8AC3E}">
        <p14:creationId xmlns:p14="http://schemas.microsoft.com/office/powerpoint/2010/main" val="1388055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3664A57-6A68-4F19-85BC-86D17F47ADB8}" type="datetime1">
              <a:rPr lang="fr-FR" smtClean="0"/>
              <a:t>16/04/2017</a:t>
            </a:fld>
            <a:endParaRPr lang="fr-FR"/>
          </a:p>
        </p:txBody>
      </p:sp>
      <p:sp>
        <p:nvSpPr>
          <p:cNvPr id="3" name="Espace réservé du pied de page 2"/>
          <p:cNvSpPr>
            <a:spLocks noGrp="1"/>
          </p:cNvSpPr>
          <p:nvPr>
            <p:ph type="ftr" sz="quarter" idx="11"/>
          </p:nvPr>
        </p:nvSpPr>
        <p:spPr/>
        <p:txBody>
          <a:bodyPr/>
          <a:lstStyle/>
          <a:p>
            <a:r>
              <a:rPr lang="fr-FR"/>
              <a:t>© www.drbarbaracombes.com</a:t>
            </a:r>
          </a:p>
        </p:txBody>
      </p:sp>
      <p:sp>
        <p:nvSpPr>
          <p:cNvPr id="4" name="Espace réservé du numéro de diapositive 3"/>
          <p:cNvSpPr>
            <a:spLocks noGrp="1"/>
          </p:cNvSpPr>
          <p:nvPr>
            <p:ph type="sldNum" sz="quarter" idx="12"/>
          </p:nvPr>
        </p:nvSpPr>
        <p:spPr/>
        <p:txBody>
          <a:bodyPr/>
          <a:lstStyle/>
          <a:p>
            <a:fld id="{9F655BDC-9435-490F-B015-BFE8BEE70E01}" type="slidenum">
              <a:rPr lang="fr-FR" smtClean="0"/>
              <a:t>‹N°›</a:t>
            </a:fld>
            <a:endParaRPr lang="fr-FR"/>
          </a:p>
        </p:txBody>
      </p:sp>
      <p:sp>
        <p:nvSpPr>
          <p:cNvPr id="5" name="Rectangle 4"/>
          <p:cNvSpPr/>
          <p:nvPr userDrawn="1"/>
        </p:nvSpPr>
        <p:spPr>
          <a:xfrm>
            <a:off x="0" y="6309320"/>
            <a:ext cx="9141619" cy="544154"/>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30900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4E284082-7097-4097-8166-7F535983541B}" type="datetime1">
              <a:rPr lang="fr-FR" smtClean="0"/>
              <a:t>16/04/2017</a:t>
            </a:fld>
            <a:endParaRPr lang="fr-FR"/>
          </a:p>
        </p:txBody>
      </p:sp>
      <p:sp>
        <p:nvSpPr>
          <p:cNvPr id="6" name="Espace réservé du pied de page 5"/>
          <p:cNvSpPr>
            <a:spLocks noGrp="1"/>
          </p:cNvSpPr>
          <p:nvPr>
            <p:ph type="ftr" sz="quarter" idx="11"/>
          </p:nvPr>
        </p:nvSpPr>
        <p:spPr/>
        <p:txBody>
          <a:bodyPr/>
          <a:lstStyle/>
          <a:p>
            <a:r>
              <a:rPr lang="fr-FR"/>
              <a:t>© www.drbarbaracombes.com</a:t>
            </a:r>
          </a:p>
        </p:txBody>
      </p:sp>
      <p:sp>
        <p:nvSpPr>
          <p:cNvPr id="7" name="Espace réservé du numéro de diapositive 6"/>
          <p:cNvSpPr>
            <a:spLocks noGrp="1"/>
          </p:cNvSpPr>
          <p:nvPr>
            <p:ph type="sldNum" sz="quarter" idx="12"/>
          </p:nvPr>
        </p:nvSpPr>
        <p:spPr/>
        <p:txBody>
          <a:bodyPr/>
          <a:lstStyle/>
          <a:p>
            <a:fld id="{9F655BDC-9435-490F-B015-BFE8BEE70E01}" type="slidenum">
              <a:rPr lang="fr-FR" smtClean="0"/>
              <a:t>‹N°›</a:t>
            </a:fld>
            <a:endParaRPr lang="fr-FR"/>
          </a:p>
        </p:txBody>
      </p:sp>
    </p:spTree>
    <p:extLst>
      <p:ext uri="{BB962C8B-B14F-4D97-AF65-F5344CB8AC3E}">
        <p14:creationId xmlns:p14="http://schemas.microsoft.com/office/powerpoint/2010/main" val="3175794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8673CD47-7B2A-472E-9F63-223A44A27356}" type="datetime1">
              <a:rPr lang="fr-FR" smtClean="0"/>
              <a:t>16/04/2017</a:t>
            </a:fld>
            <a:endParaRPr lang="fr-FR"/>
          </a:p>
        </p:txBody>
      </p:sp>
      <p:sp>
        <p:nvSpPr>
          <p:cNvPr id="6" name="Espace réservé du pied de page 5"/>
          <p:cNvSpPr>
            <a:spLocks noGrp="1"/>
          </p:cNvSpPr>
          <p:nvPr>
            <p:ph type="ftr" sz="quarter" idx="11"/>
          </p:nvPr>
        </p:nvSpPr>
        <p:spPr/>
        <p:txBody>
          <a:bodyPr/>
          <a:lstStyle/>
          <a:p>
            <a:r>
              <a:rPr lang="fr-FR"/>
              <a:t>© www.drbarbaracombes.com</a:t>
            </a:r>
          </a:p>
        </p:txBody>
      </p:sp>
      <p:sp>
        <p:nvSpPr>
          <p:cNvPr id="7" name="Espace réservé du numéro de diapositive 6"/>
          <p:cNvSpPr>
            <a:spLocks noGrp="1"/>
          </p:cNvSpPr>
          <p:nvPr>
            <p:ph type="sldNum" sz="quarter" idx="12"/>
          </p:nvPr>
        </p:nvSpPr>
        <p:spPr/>
        <p:txBody>
          <a:bodyPr/>
          <a:lstStyle/>
          <a:p>
            <a:fld id="{9F655BDC-9435-490F-B015-BFE8BEE70E01}" type="slidenum">
              <a:rPr lang="fr-FR" smtClean="0"/>
              <a:t>‹N°›</a:t>
            </a:fld>
            <a:endParaRPr lang="fr-FR"/>
          </a:p>
        </p:txBody>
      </p:sp>
    </p:spTree>
    <p:extLst>
      <p:ext uri="{BB962C8B-B14F-4D97-AF65-F5344CB8AC3E}">
        <p14:creationId xmlns:p14="http://schemas.microsoft.com/office/powerpoint/2010/main" val="483321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FFC62B-FC89-4E92-9FA3-55C19CC802F0}" type="datetime1">
              <a:rPr lang="fr-FR" smtClean="0"/>
              <a:t>16/04/2017</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 www.drbarbaracombes.com</a:t>
            </a: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655BDC-9435-490F-B015-BFE8BEE70E01}" type="slidenum">
              <a:rPr lang="fr-FR" smtClean="0"/>
              <a:t>‹N°›</a:t>
            </a:fld>
            <a:endParaRPr lang="fr-FR"/>
          </a:p>
        </p:txBody>
      </p:sp>
    </p:spTree>
    <p:extLst>
      <p:ext uri="{BB962C8B-B14F-4D97-AF65-F5344CB8AC3E}">
        <p14:creationId xmlns:p14="http://schemas.microsoft.com/office/powerpoint/2010/main" val="1626648748"/>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F4BB62-7F43-43C2-AAD4-CA066D2926B9}" type="datetime1">
              <a:rPr lang="fr-FR" smtClean="0"/>
              <a:t>16/04/2017</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 www.drbarbaracombes.com</a:t>
            </a: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9B03F7-062E-4EDE-A212-81653D97A43B}" type="slidenum">
              <a:rPr lang="fr-FR" smtClean="0"/>
              <a:t>‹N°›</a:t>
            </a:fld>
            <a:endParaRPr lang="fr-FR"/>
          </a:p>
        </p:txBody>
      </p:sp>
    </p:spTree>
    <p:extLst>
      <p:ext uri="{BB962C8B-B14F-4D97-AF65-F5344CB8AC3E}">
        <p14:creationId xmlns:p14="http://schemas.microsoft.com/office/powerpoint/2010/main" val="186405161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ectangle 10"/>
          <p:cNvSpPr/>
          <p:nvPr userDrawn="1"/>
        </p:nvSpPr>
        <p:spPr>
          <a:xfrm>
            <a:off x="0" y="6309320"/>
            <a:ext cx="9141619" cy="544154"/>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fr-FR"/>
              <a:t>Modifiez le style du titre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03AD7FF8-C146-4C9F-AB93-23E46B90B84B}" type="datetime1">
              <a:rPr lang="fr-FR" smtClean="0"/>
              <a:t>16/04/2017</a:t>
            </a:fld>
            <a:endParaRPr lang="fr-BE"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fr-FR" b="1">
                <a:solidFill>
                  <a:schemeClr val="bg1"/>
                </a:solidFill>
              </a:rPr>
              <a:t>© www.drbarbaracombes.com</a:t>
            </a:r>
            <a:endParaRPr lang="fr-FR" b="1" dirty="0">
              <a:solidFill>
                <a:schemeClr val="bg1"/>
              </a:solidFill>
            </a:endParaRP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b="1">
                <a:solidFill>
                  <a:srgbClr val="FFFFFF"/>
                </a:solidFill>
              </a:defRPr>
            </a:lvl1pPr>
          </a:lstStyle>
          <a:p>
            <a:fld id="{CF4668DC-857F-487D-BFFA-8C0CA5037977}" type="slidenum">
              <a:rPr lang="fr-BE" smtClean="0"/>
              <a:pPr/>
              <a:t>‹N°›</a:t>
            </a:fld>
            <a:endParaRPr lang="fr-BE"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4863997"/>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3" Type="http://schemas.openxmlformats.org/officeDocument/2006/relationships/hyperlink" Target="http://www.santementale.fr/boutique/acheter-e-book/penser-et-pratiquer-l-etp-en-psychiatrie-le-programme-bipolis.html" TargetMode="External"/><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683567" y="116632"/>
            <a:ext cx="7725795" cy="4220785"/>
          </a:xfrm>
        </p:spPr>
        <p:txBody>
          <a:bodyPr>
            <a:normAutofit fontScale="90000"/>
          </a:bodyPr>
          <a:lstStyle/>
          <a:p>
            <a:pPr algn="ctr"/>
            <a:br>
              <a:rPr lang="fr-FR" sz="4400" dirty="0">
                <a:latin typeface="Times New Roman" panose="02020603050405020304" pitchFamily="18" charset="0"/>
                <a:cs typeface="Times New Roman" panose="02020603050405020304" pitchFamily="18" charset="0"/>
              </a:rPr>
            </a:br>
            <a:br>
              <a:rPr lang="fr-FR" sz="4400" dirty="0">
                <a:latin typeface="Times New Roman" panose="02020603050405020304" pitchFamily="18" charset="0"/>
                <a:cs typeface="Times New Roman" panose="02020603050405020304" pitchFamily="18" charset="0"/>
              </a:rPr>
            </a:br>
            <a:br>
              <a:rPr lang="fr-FR" sz="4400" dirty="0">
                <a:latin typeface="Times New Roman" panose="02020603050405020304" pitchFamily="18" charset="0"/>
                <a:cs typeface="Times New Roman" panose="02020603050405020304" pitchFamily="18" charset="0"/>
              </a:rPr>
            </a:br>
            <a:br>
              <a:rPr lang="fr-FR" sz="4400" dirty="0">
                <a:latin typeface="Times New Roman" panose="02020603050405020304" pitchFamily="18" charset="0"/>
                <a:cs typeface="Times New Roman" panose="02020603050405020304" pitchFamily="18" charset="0"/>
              </a:rPr>
            </a:br>
            <a:r>
              <a:rPr lang="fr-FR" sz="4400" dirty="0">
                <a:cs typeface="Times New Roman" panose="02020603050405020304" pitchFamily="18" charset="0"/>
              </a:rPr>
              <a:t>PERTINENCE DE L’</a:t>
            </a:r>
            <a:r>
              <a:rPr lang="fr-FR" sz="4400" dirty="0" err="1">
                <a:cs typeface="Times New Roman" panose="02020603050405020304" pitchFamily="18" charset="0"/>
              </a:rPr>
              <a:t>ETP</a:t>
            </a:r>
            <a:r>
              <a:rPr lang="fr-FR" sz="4400" dirty="0">
                <a:cs typeface="Times New Roman" panose="02020603050405020304" pitchFamily="18" charset="0"/>
              </a:rPr>
              <a:t> DANS </a:t>
            </a:r>
            <a:r>
              <a:rPr lang="fr-FR" sz="4400" dirty="0">
                <a:latin typeface="Times New Roman" panose="02020603050405020304" pitchFamily="18" charset="0"/>
                <a:cs typeface="Times New Roman" panose="02020603050405020304" pitchFamily="18" charset="0"/>
              </a:rPr>
              <a:t>LE PARCOURS DE SOIN </a:t>
            </a:r>
            <a:br>
              <a:rPr lang="fr-FR" sz="4400" dirty="0">
                <a:latin typeface="Times New Roman" panose="02020603050405020304" pitchFamily="18" charset="0"/>
                <a:cs typeface="Times New Roman" panose="02020603050405020304" pitchFamily="18" charset="0"/>
              </a:rPr>
            </a:br>
            <a:r>
              <a:rPr lang="fr-FR" sz="4400" dirty="0">
                <a:latin typeface="Times New Roman" panose="02020603050405020304" pitchFamily="18" charset="0"/>
                <a:cs typeface="Times New Roman" panose="02020603050405020304" pitchFamily="18" charset="0"/>
              </a:rPr>
              <a:t>EN PSYCHIATRIE</a:t>
            </a:r>
            <a:br>
              <a:rPr lang="fr-FR" sz="4400" dirty="0">
                <a:latin typeface="Times New Roman" panose="02020603050405020304" pitchFamily="18" charset="0"/>
                <a:cs typeface="Times New Roman" panose="02020603050405020304" pitchFamily="18" charset="0"/>
              </a:rPr>
            </a:br>
            <a:r>
              <a:rPr lang="fr-FR" sz="2000" dirty="0">
                <a:latin typeface="Times New Roman" panose="02020603050405020304" pitchFamily="18" charset="0"/>
                <a:cs typeface="Times New Roman" panose="02020603050405020304" pitchFamily="18" charset="0"/>
              </a:rPr>
              <a:t>   </a:t>
            </a:r>
            <a:br>
              <a:rPr lang="fr-FR" sz="4400" dirty="0">
                <a:latin typeface="Times New Roman" panose="02020603050405020304" pitchFamily="18" charset="0"/>
                <a:cs typeface="Times New Roman" panose="02020603050405020304" pitchFamily="18" charset="0"/>
              </a:rPr>
            </a:br>
            <a:endParaRPr lang="fr-FR" sz="3600" dirty="0">
              <a:solidFill>
                <a:srgbClr val="00B050"/>
              </a:solidFill>
              <a:latin typeface="Times New Roman" panose="02020603050405020304" pitchFamily="18" charset="0"/>
              <a:cs typeface="Times New Roman" panose="02020603050405020304" pitchFamily="18" charset="0"/>
            </a:endParaRPr>
          </a:p>
        </p:txBody>
      </p:sp>
      <p:sp>
        <p:nvSpPr>
          <p:cNvPr id="4" name="Sous-titre 3"/>
          <p:cNvSpPr>
            <a:spLocks noGrp="1"/>
          </p:cNvSpPr>
          <p:nvPr>
            <p:ph type="subTitle" idx="1"/>
          </p:nvPr>
        </p:nvSpPr>
        <p:spPr>
          <a:xfrm>
            <a:off x="801290" y="4509120"/>
            <a:ext cx="7543800" cy="1584176"/>
          </a:xfrm>
        </p:spPr>
        <p:txBody>
          <a:bodyPr>
            <a:noAutofit/>
          </a:bodyPr>
          <a:lstStyle/>
          <a:p>
            <a:pPr algn="ctr">
              <a:spcBef>
                <a:spcPts val="0"/>
              </a:spcBef>
            </a:pPr>
            <a:r>
              <a:rPr lang="fr-FR" sz="3200" b="1" dirty="0" err="1">
                <a:solidFill>
                  <a:schemeClr val="tx1"/>
                </a:solidFill>
                <a:latin typeface="Times New Roman" panose="02020603050405020304" pitchFamily="18" charset="0"/>
                <a:cs typeface="Times New Roman" panose="02020603050405020304" pitchFamily="18" charset="0"/>
              </a:rPr>
              <a:t>JEDP</a:t>
            </a:r>
            <a:r>
              <a:rPr lang="fr-FR" sz="3200" b="1" dirty="0">
                <a:solidFill>
                  <a:schemeClr val="tx1"/>
                </a:solidFill>
                <a:latin typeface="Times New Roman" panose="02020603050405020304" pitchFamily="18" charset="0"/>
                <a:cs typeface="Times New Roman" panose="02020603050405020304" pitchFamily="18" charset="0"/>
              </a:rPr>
              <a:t> 18 AVRIL 2017</a:t>
            </a:r>
          </a:p>
          <a:p>
            <a:pPr algn="ctr">
              <a:spcBef>
                <a:spcPts val="0"/>
              </a:spcBef>
            </a:pPr>
            <a:endParaRPr lang="fr-FR" sz="2000" b="1" dirty="0">
              <a:solidFill>
                <a:schemeClr val="tx1"/>
              </a:solidFill>
              <a:latin typeface="Times New Roman" panose="02020603050405020304" pitchFamily="18" charset="0"/>
              <a:cs typeface="Times New Roman" panose="02020603050405020304" pitchFamily="18" charset="0"/>
            </a:endParaRPr>
          </a:p>
          <a:p>
            <a:pPr algn="ctr">
              <a:spcBef>
                <a:spcPts val="0"/>
              </a:spcBef>
            </a:pPr>
            <a:r>
              <a:rPr lang="fr-FR" sz="2000" b="1" dirty="0">
                <a:solidFill>
                  <a:schemeClr val="tx1"/>
                </a:solidFill>
                <a:latin typeface="Times New Roman" panose="02020603050405020304" pitchFamily="18" charset="0"/>
                <a:cs typeface="Times New Roman" panose="02020603050405020304" pitchFamily="18" charset="0"/>
              </a:rPr>
              <a:t>B. COMBES </a:t>
            </a:r>
            <a:r>
              <a:rPr lang="fr-FR" sz="2000" b="1" dirty="0" err="1">
                <a:solidFill>
                  <a:schemeClr val="tx1"/>
                </a:solidFill>
                <a:latin typeface="Times New Roman" panose="02020603050405020304" pitchFamily="18" charset="0"/>
                <a:cs typeface="Times New Roman" panose="02020603050405020304" pitchFamily="18" charset="0"/>
              </a:rPr>
              <a:t>DESLAUGIERS</a:t>
            </a:r>
            <a:endParaRPr lang="fr-FR" sz="2000" b="1" dirty="0">
              <a:solidFill>
                <a:schemeClr val="tx1"/>
              </a:solidFill>
              <a:latin typeface="Times New Roman" panose="02020603050405020304" pitchFamily="18" charset="0"/>
              <a:cs typeface="Times New Roman" panose="02020603050405020304" pitchFamily="18" charset="0"/>
            </a:endParaRPr>
          </a:p>
          <a:p>
            <a:pPr algn="ctr">
              <a:spcBef>
                <a:spcPts val="0"/>
              </a:spcBef>
            </a:pPr>
            <a:r>
              <a:rPr lang="fr-FR" sz="1600" i="1" dirty="0">
                <a:solidFill>
                  <a:schemeClr val="tx1"/>
                </a:solidFill>
                <a:latin typeface="Times New Roman" panose="02020603050405020304" pitchFamily="18" charset="0"/>
                <a:cs typeface="Times New Roman" panose="02020603050405020304" pitchFamily="18" charset="0"/>
              </a:rPr>
              <a:t>Psychiatre – Coordonnateur </a:t>
            </a:r>
            <a:r>
              <a:rPr lang="fr-FR" sz="1600" i="1" dirty="0" err="1">
                <a:solidFill>
                  <a:schemeClr val="tx1"/>
                </a:solidFill>
                <a:latin typeface="Times New Roman" panose="02020603050405020304" pitchFamily="18" charset="0"/>
                <a:cs typeface="Times New Roman" panose="02020603050405020304" pitchFamily="18" charset="0"/>
              </a:rPr>
              <a:t>PETP</a:t>
            </a:r>
            <a:r>
              <a:rPr lang="fr-FR" sz="1600" i="1" dirty="0">
                <a:solidFill>
                  <a:schemeClr val="tx1"/>
                </a:solidFill>
                <a:latin typeface="Times New Roman" panose="02020603050405020304" pitchFamily="18" charset="0"/>
                <a:cs typeface="Times New Roman" panose="02020603050405020304" pitchFamily="18" charset="0"/>
              </a:rPr>
              <a:t> </a:t>
            </a:r>
            <a:r>
              <a:rPr lang="fr-FR" sz="1600" i="1" dirty="0" err="1">
                <a:solidFill>
                  <a:schemeClr val="tx1"/>
                </a:solidFill>
                <a:latin typeface="Times New Roman" panose="02020603050405020304" pitchFamily="18" charset="0"/>
                <a:cs typeface="Times New Roman" panose="02020603050405020304" pitchFamily="18" charset="0"/>
              </a:rPr>
              <a:t>BIPOLIS</a:t>
            </a:r>
            <a:r>
              <a:rPr lang="fr-FR" sz="1600" i="1" dirty="0">
                <a:solidFill>
                  <a:schemeClr val="tx1"/>
                </a:solidFill>
                <a:latin typeface="Times New Roman" panose="02020603050405020304" pitchFamily="18" charset="0"/>
                <a:cs typeface="Times New Roman" panose="02020603050405020304" pitchFamily="18" charset="0"/>
              </a:rPr>
              <a:t>- Master </a:t>
            </a:r>
            <a:r>
              <a:rPr lang="fr-FR" sz="1600" i="1" dirty="0" err="1">
                <a:solidFill>
                  <a:schemeClr val="tx1"/>
                </a:solidFill>
                <a:latin typeface="Times New Roman" panose="02020603050405020304" pitchFamily="18" charset="0"/>
                <a:cs typeface="Times New Roman" panose="02020603050405020304" pitchFamily="18" charset="0"/>
              </a:rPr>
              <a:t>ETP</a:t>
            </a:r>
            <a:r>
              <a:rPr lang="fr-FR" sz="1600" i="1" dirty="0">
                <a:solidFill>
                  <a:schemeClr val="tx1"/>
                </a:solidFill>
                <a:latin typeface="Times New Roman" panose="02020603050405020304" pitchFamily="18" charset="0"/>
                <a:cs typeface="Times New Roman" panose="02020603050405020304" pitchFamily="18" charset="0"/>
              </a:rPr>
              <a:t> </a:t>
            </a:r>
            <a:endParaRPr lang="fr-FR" sz="2400" i="1" dirty="0">
              <a:solidFill>
                <a:schemeClr val="tx1"/>
              </a:solidFill>
              <a:latin typeface="Times New Roman" panose="02020603050405020304" pitchFamily="18" charset="0"/>
              <a:cs typeface="Times New Roman" panose="02020603050405020304" pitchFamily="18" charset="0"/>
            </a:endParaRPr>
          </a:p>
        </p:txBody>
      </p:sp>
      <p:sp>
        <p:nvSpPr>
          <p:cNvPr id="6" name="Espace réservé du pied de page 4"/>
          <p:cNvSpPr>
            <a:spLocks noGrp="1"/>
          </p:cNvSpPr>
          <p:nvPr>
            <p:ph type="ftr" sz="quarter" idx="11"/>
          </p:nvPr>
        </p:nvSpPr>
        <p:spPr/>
        <p:txBody>
          <a:bodyPr/>
          <a:lstStyle>
            <a:lvl1pPr>
              <a:defRPr sz="1200"/>
            </a:lvl1pPr>
          </a:lstStyle>
          <a:p>
            <a:pPr algn="ctr"/>
            <a:r>
              <a:rPr lang="fr-FR" b="1">
                <a:solidFill>
                  <a:schemeClr val="bg1"/>
                </a:solidFill>
              </a:rPr>
              <a:t>© www.drbarbaracombes.com</a:t>
            </a:r>
            <a:endParaRPr lang="fr-FR" b="1" dirty="0">
              <a:solidFill>
                <a:schemeClr val="bg1"/>
              </a:solidFill>
            </a:endParaRPr>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solidFill>
                  <a:schemeClr val="bg1"/>
                </a:solidFill>
              </a:rPr>
              <a:t>1</a:t>
            </a:fld>
            <a:endParaRPr lang="fr-BE" dirty="0">
              <a:solidFill>
                <a:schemeClr val="bg1"/>
              </a:solidFill>
            </a:endParaRPr>
          </a:p>
        </p:txBody>
      </p:sp>
    </p:spTree>
    <p:extLst>
      <p:ext uri="{BB962C8B-B14F-4D97-AF65-F5344CB8AC3E}">
        <p14:creationId xmlns:p14="http://schemas.microsoft.com/office/powerpoint/2010/main" val="324392705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2960" y="0"/>
            <a:ext cx="7543800" cy="1737361"/>
          </a:xfrm>
        </p:spPr>
        <p:txBody>
          <a:bodyPr>
            <a:normAutofit fontScale="90000"/>
          </a:bodyPr>
          <a:lstStyle/>
          <a:p>
            <a:pPr algn="ctr"/>
            <a:br>
              <a:rPr lang="fr-FR" dirty="0">
                <a:solidFill>
                  <a:srgbClr val="FF0000"/>
                </a:solidFill>
              </a:rPr>
            </a:br>
            <a:r>
              <a:rPr lang="fr-FR" sz="4000" dirty="0"/>
              <a:t>Préférence de certains, </a:t>
            </a:r>
            <a:br>
              <a:rPr lang="fr-FR" sz="4000" dirty="0"/>
            </a:br>
            <a:r>
              <a:rPr lang="fr-FR" sz="4000" dirty="0"/>
              <a:t>pour le terme psychoéducation</a:t>
            </a:r>
          </a:p>
        </p:txBody>
      </p:sp>
      <p:sp>
        <p:nvSpPr>
          <p:cNvPr id="3" name="Espace réservé du contenu 2"/>
          <p:cNvSpPr>
            <a:spLocks noGrp="1"/>
          </p:cNvSpPr>
          <p:nvPr>
            <p:ph idx="1"/>
          </p:nvPr>
        </p:nvSpPr>
        <p:spPr>
          <a:xfrm>
            <a:off x="251520" y="1845734"/>
            <a:ext cx="8712967" cy="4023360"/>
          </a:xfrm>
        </p:spPr>
        <p:txBody>
          <a:bodyPr>
            <a:normAutofit fontScale="92500" lnSpcReduction="10000"/>
          </a:bodyPr>
          <a:lstStyle/>
          <a:p>
            <a:pPr marL="201168" lvl="1" indent="0">
              <a:lnSpc>
                <a:spcPct val="100000"/>
              </a:lnSpc>
              <a:spcBef>
                <a:spcPts val="0"/>
              </a:spcBef>
              <a:spcAft>
                <a:spcPts val="0"/>
              </a:spcAft>
              <a:buClrTx/>
              <a:buNone/>
            </a:pPr>
            <a:r>
              <a:rPr lang="fr-FR" sz="2400" b="1" dirty="0">
                <a:solidFill>
                  <a:schemeClr val="tx1"/>
                </a:solidFill>
                <a:latin typeface="Times New Roman" panose="02020603050405020304" pitchFamily="18" charset="0"/>
                <a:cs typeface="Times New Roman" panose="02020603050405020304" pitchFamily="18" charset="0"/>
              </a:rPr>
              <a:t>PARCE QUE</a:t>
            </a:r>
          </a:p>
          <a:p>
            <a:pPr marL="452438" lvl="3" indent="-180975" algn="just">
              <a:lnSpc>
                <a:spcPct val="100000"/>
              </a:lnSpc>
              <a:spcBef>
                <a:spcPts val="0"/>
              </a:spcBef>
              <a:spcAft>
                <a:spcPts val="0"/>
              </a:spcAft>
              <a:buClrTx/>
              <a:buFont typeface="Arial" panose="020B0604020202020204" pitchFamily="34" charset="0"/>
              <a:buChar char="•"/>
            </a:pPr>
            <a:r>
              <a:rPr lang="fr-FR" sz="2400" dirty="0">
                <a:solidFill>
                  <a:schemeClr val="tx1"/>
                </a:solidFill>
                <a:latin typeface="Times New Roman" panose="02020603050405020304" pitchFamily="18" charset="0"/>
                <a:cs typeface="Times New Roman" panose="02020603050405020304" pitchFamily="18" charset="0"/>
              </a:rPr>
              <a:t>Ce serait un terme pour toutes les langues</a:t>
            </a:r>
          </a:p>
          <a:p>
            <a:pPr marL="452438" lvl="3" indent="-180975" algn="just">
              <a:lnSpc>
                <a:spcPct val="100000"/>
              </a:lnSpc>
              <a:spcBef>
                <a:spcPts val="0"/>
              </a:spcBef>
              <a:spcAft>
                <a:spcPts val="0"/>
              </a:spcAft>
              <a:buClrTx/>
              <a:buFont typeface="Arial" panose="020B0604020202020204" pitchFamily="34" charset="0"/>
              <a:buChar char="•"/>
            </a:pPr>
            <a:r>
              <a:rPr lang="fr-FR" sz="2400" dirty="0">
                <a:solidFill>
                  <a:schemeClr val="tx1"/>
                </a:solidFill>
                <a:latin typeface="Times New Roman" panose="02020603050405020304" pitchFamily="18" charset="0"/>
                <a:cs typeface="Times New Roman" panose="02020603050405020304" pitchFamily="18" charset="0"/>
              </a:rPr>
              <a:t>Issue de la Thérapie Cognitive et Comportementale (</a:t>
            </a:r>
            <a:r>
              <a:rPr lang="fr-FR" sz="2400" dirty="0" err="1">
                <a:solidFill>
                  <a:schemeClr val="tx1"/>
                </a:solidFill>
                <a:latin typeface="Times New Roman" panose="02020603050405020304" pitchFamily="18" charset="0"/>
                <a:cs typeface="Times New Roman" panose="02020603050405020304" pitchFamily="18" charset="0"/>
              </a:rPr>
              <a:t>TCC</a:t>
            </a:r>
            <a:r>
              <a:rPr lang="fr-FR" sz="2400" dirty="0">
                <a:solidFill>
                  <a:schemeClr val="tx1"/>
                </a:solidFill>
                <a:latin typeface="Times New Roman" panose="02020603050405020304" pitchFamily="18" charset="0"/>
                <a:cs typeface="Times New Roman" panose="02020603050405020304" pitchFamily="18" charset="0"/>
              </a:rPr>
              <a:t>), </a:t>
            </a:r>
          </a:p>
          <a:p>
            <a:pPr marL="796925" lvl="5" indent="-342900" algn="just">
              <a:lnSpc>
                <a:spcPct val="100000"/>
              </a:lnSpc>
              <a:spcBef>
                <a:spcPts val="0"/>
              </a:spcBef>
              <a:spcAft>
                <a:spcPts val="0"/>
              </a:spcAft>
              <a:buClrTx/>
              <a:buFont typeface="Symbol" panose="05050102010706020507" pitchFamily="18" charset="2"/>
              <a:buChar char="-"/>
            </a:pPr>
            <a:r>
              <a:rPr lang="fr-FR" sz="2400" dirty="0">
                <a:solidFill>
                  <a:schemeClr val="tx1"/>
                </a:solidFill>
                <a:latin typeface="Times New Roman" panose="02020603050405020304" pitchFamily="18" charset="0"/>
                <a:cs typeface="Times New Roman" panose="02020603050405020304" pitchFamily="18" charset="0"/>
              </a:rPr>
              <a:t>Technique de </a:t>
            </a:r>
            <a:r>
              <a:rPr lang="fr-FR" sz="2400" b="1" dirty="0">
                <a:solidFill>
                  <a:schemeClr val="tx1"/>
                </a:solidFill>
                <a:latin typeface="Times New Roman" panose="02020603050405020304" pitchFamily="18" charset="0"/>
                <a:cs typeface="Times New Roman" panose="02020603050405020304" pitchFamily="18" charset="0"/>
              </a:rPr>
              <a:t>soin psychiatrique </a:t>
            </a:r>
            <a:r>
              <a:rPr lang="fr-FR" sz="2400" dirty="0">
                <a:solidFill>
                  <a:schemeClr val="tx1"/>
                </a:solidFill>
                <a:latin typeface="Times New Roman" panose="02020603050405020304" pitchFamily="18" charset="0"/>
                <a:cs typeface="Times New Roman" panose="02020603050405020304" pitchFamily="18" charset="0"/>
              </a:rPr>
              <a:t>revendiquée comme outil d’</a:t>
            </a:r>
            <a:r>
              <a:rPr lang="fr-FR" sz="2400" dirty="0" err="1">
                <a:solidFill>
                  <a:schemeClr val="tx1"/>
                </a:solidFill>
                <a:latin typeface="Times New Roman" panose="02020603050405020304" pitchFamily="18" charset="0"/>
                <a:cs typeface="Times New Roman" panose="02020603050405020304" pitchFamily="18" charset="0"/>
              </a:rPr>
              <a:t>ETP</a:t>
            </a:r>
            <a:r>
              <a:rPr lang="fr-FR" sz="2400" dirty="0">
                <a:solidFill>
                  <a:schemeClr val="tx1"/>
                </a:solidFill>
                <a:latin typeface="Times New Roman" panose="02020603050405020304" pitchFamily="18" charset="0"/>
                <a:cs typeface="Times New Roman" panose="02020603050405020304" pitchFamily="18" charset="0"/>
              </a:rPr>
              <a:t> </a:t>
            </a:r>
            <a:r>
              <a:rPr lang="fr-FR" sz="1900" dirty="0">
                <a:solidFill>
                  <a:schemeClr val="tx1"/>
                </a:solidFill>
                <a:latin typeface="Times New Roman" panose="02020603050405020304" pitchFamily="18" charset="0"/>
                <a:cs typeface="Times New Roman" panose="02020603050405020304" pitchFamily="18" charset="0"/>
              </a:rPr>
              <a:t>(enseignement de stratégies, apprendre à résoudre les problèmes du quotidien à contrôler le stress, pratiquée par des soignants, indications strictes).</a:t>
            </a:r>
          </a:p>
          <a:p>
            <a:pPr marL="796925" lvl="4" indent="-342900" algn="just">
              <a:lnSpc>
                <a:spcPct val="100000"/>
              </a:lnSpc>
              <a:spcBef>
                <a:spcPts val="0"/>
              </a:spcBef>
              <a:spcAft>
                <a:spcPts val="0"/>
              </a:spcAft>
              <a:buClrTx/>
              <a:buFont typeface="Symbol" panose="05050102010706020507" pitchFamily="18" charset="2"/>
              <a:buChar char="-"/>
            </a:pPr>
            <a:r>
              <a:rPr lang="fr-FR" sz="2400" dirty="0">
                <a:solidFill>
                  <a:schemeClr val="tx1"/>
                </a:solidFill>
                <a:latin typeface="Times New Roman" panose="02020603050405020304" pitchFamily="18" charset="0"/>
                <a:cs typeface="Times New Roman" panose="02020603050405020304" pitchFamily="18" charset="0"/>
              </a:rPr>
              <a:t>Incluant dans le processus éducatif, des </a:t>
            </a:r>
            <a:r>
              <a:rPr lang="fr-FR" sz="2400" b="1" dirty="0">
                <a:solidFill>
                  <a:schemeClr val="tx1"/>
                </a:solidFill>
                <a:latin typeface="Times New Roman" panose="02020603050405020304" pitchFamily="18" charset="0"/>
                <a:cs typeface="Times New Roman" panose="02020603050405020304" pitchFamily="18" charset="0"/>
              </a:rPr>
              <a:t>échelles d’évaluation médicale</a:t>
            </a:r>
            <a:r>
              <a:rPr lang="fr-FR" sz="2400" dirty="0">
                <a:solidFill>
                  <a:schemeClr val="tx1"/>
                </a:solidFill>
                <a:latin typeface="Times New Roman" panose="02020603050405020304" pitchFamily="18" charset="0"/>
                <a:cs typeface="Times New Roman" panose="02020603050405020304" pitchFamily="18" charset="0"/>
              </a:rPr>
              <a:t> de l’effet sur la maladie qui serait ainsi validé </a:t>
            </a:r>
            <a:r>
              <a:rPr lang="fr-FR" sz="2400" dirty="0" err="1">
                <a:solidFill>
                  <a:schemeClr val="tx1"/>
                </a:solidFill>
                <a:latin typeface="Times New Roman" panose="02020603050405020304" pitchFamily="18" charset="0"/>
                <a:cs typeface="Times New Roman" panose="02020603050405020304" pitchFamily="18" charset="0"/>
              </a:rPr>
              <a:t>scienti-fiquement</a:t>
            </a:r>
            <a:r>
              <a:rPr lang="fr-FR" sz="2400" dirty="0">
                <a:solidFill>
                  <a:schemeClr val="tx1"/>
                </a:solidFill>
                <a:latin typeface="Times New Roman" panose="02020603050405020304" pitchFamily="18" charset="0"/>
                <a:cs typeface="Times New Roman" panose="02020603050405020304" pitchFamily="18" charset="0"/>
              </a:rPr>
              <a:t>.…</a:t>
            </a:r>
            <a:r>
              <a:rPr lang="fr-FR" sz="2400" b="1" dirty="0">
                <a:solidFill>
                  <a:schemeClr val="tx1"/>
                </a:solidFill>
                <a:latin typeface="Times New Roman" panose="02020603050405020304" pitchFamily="18" charset="0"/>
                <a:cs typeface="Times New Roman" panose="02020603050405020304" pitchFamily="18" charset="0"/>
              </a:rPr>
              <a:t> </a:t>
            </a:r>
            <a:r>
              <a:rPr lang="fr-FR" sz="2400" i="1" dirty="0">
                <a:solidFill>
                  <a:schemeClr val="tx1"/>
                </a:solidFill>
                <a:latin typeface="Times New Roman" panose="02020603050405020304" pitchFamily="18" charset="0"/>
                <a:cs typeface="Times New Roman" panose="02020603050405020304" pitchFamily="18" charset="0"/>
              </a:rPr>
              <a:t>évaluation médicale ou évaluation </a:t>
            </a:r>
            <a:r>
              <a:rPr lang="fr-FR" sz="2400" i="1" dirty="0" err="1">
                <a:solidFill>
                  <a:schemeClr val="tx1"/>
                </a:solidFill>
                <a:latin typeface="Times New Roman" panose="02020603050405020304" pitchFamily="18" charset="0"/>
                <a:cs typeface="Times New Roman" panose="02020603050405020304" pitchFamily="18" charset="0"/>
              </a:rPr>
              <a:t>ETP</a:t>
            </a:r>
            <a:r>
              <a:rPr lang="fr-FR" sz="2400" i="1" dirty="0">
                <a:solidFill>
                  <a:schemeClr val="tx1"/>
                </a:solidFill>
                <a:latin typeface="Times New Roman" panose="02020603050405020304" pitchFamily="18" charset="0"/>
                <a:cs typeface="Times New Roman" panose="02020603050405020304" pitchFamily="18" charset="0"/>
              </a:rPr>
              <a:t> ?</a:t>
            </a:r>
          </a:p>
          <a:p>
            <a:pPr marL="201168" lvl="1" indent="0" algn="just">
              <a:lnSpc>
                <a:spcPct val="100000"/>
              </a:lnSpc>
              <a:spcBef>
                <a:spcPts val="0"/>
              </a:spcBef>
              <a:spcAft>
                <a:spcPts val="0"/>
              </a:spcAft>
              <a:buClrTx/>
              <a:buNone/>
            </a:pPr>
            <a:endParaRPr lang="fr-FR" sz="2400" b="1" dirty="0">
              <a:solidFill>
                <a:schemeClr val="tx1"/>
              </a:solidFill>
              <a:latin typeface="Times New Roman" panose="02020603050405020304" pitchFamily="18" charset="0"/>
              <a:cs typeface="Times New Roman" panose="02020603050405020304" pitchFamily="18" charset="0"/>
            </a:endParaRPr>
          </a:p>
          <a:p>
            <a:pPr marL="201168" lvl="1" indent="0" algn="just">
              <a:lnSpc>
                <a:spcPct val="100000"/>
              </a:lnSpc>
              <a:spcBef>
                <a:spcPts val="0"/>
              </a:spcBef>
              <a:spcAft>
                <a:spcPts val="0"/>
              </a:spcAft>
              <a:buClrTx/>
              <a:buNone/>
            </a:pPr>
            <a:r>
              <a:rPr lang="fr-FR" sz="2400" b="1" dirty="0">
                <a:solidFill>
                  <a:schemeClr val="tx1"/>
                </a:solidFill>
                <a:latin typeface="Times New Roman" panose="02020603050405020304" pitchFamily="18" charset="0"/>
                <a:cs typeface="Times New Roman" panose="02020603050405020304" pitchFamily="18" charset="0"/>
              </a:rPr>
              <a:t>DES ÉQUIPES PSYCHIATRIQUES </a:t>
            </a:r>
            <a:r>
              <a:rPr lang="fr-FR" sz="2400" dirty="0">
                <a:solidFill>
                  <a:schemeClr val="tx1"/>
                </a:solidFill>
                <a:latin typeface="Times New Roman" panose="02020603050405020304" pitchFamily="18" charset="0"/>
                <a:cs typeface="Times New Roman" panose="02020603050405020304" pitchFamily="18" charset="0"/>
              </a:rPr>
              <a:t>présentent des programmes dans « l’esprit de l’</a:t>
            </a:r>
            <a:r>
              <a:rPr lang="fr-FR" sz="2400" dirty="0" err="1">
                <a:solidFill>
                  <a:schemeClr val="tx1"/>
                </a:solidFill>
                <a:latin typeface="Times New Roman" panose="02020603050405020304" pitchFamily="18" charset="0"/>
                <a:cs typeface="Times New Roman" panose="02020603050405020304" pitchFamily="18" charset="0"/>
              </a:rPr>
              <a:t>ETP</a:t>
            </a:r>
            <a:r>
              <a:rPr lang="fr-FR" sz="2400" dirty="0">
                <a:solidFill>
                  <a:schemeClr val="tx1"/>
                </a:solidFill>
                <a:latin typeface="Times New Roman" panose="02020603050405020304" pitchFamily="18" charset="0"/>
                <a:cs typeface="Times New Roman" panose="02020603050405020304" pitchFamily="18" charset="0"/>
              </a:rPr>
              <a:t> » en annonçant que la </a:t>
            </a:r>
            <a:r>
              <a:rPr lang="fr-FR" sz="2400" b="1" dirty="0">
                <a:solidFill>
                  <a:schemeClr val="tx1"/>
                </a:solidFill>
                <a:latin typeface="Times New Roman" panose="02020603050405020304" pitchFamily="18" charset="0"/>
                <a:cs typeface="Times New Roman" panose="02020603050405020304" pitchFamily="18" charset="0"/>
              </a:rPr>
              <a:t>psychoéducation</a:t>
            </a:r>
            <a:r>
              <a:rPr lang="fr-FR" sz="2400" dirty="0">
                <a:solidFill>
                  <a:schemeClr val="tx1"/>
                </a:solidFill>
                <a:latin typeface="Times New Roman" panose="02020603050405020304" pitchFamily="18" charset="0"/>
                <a:cs typeface="Times New Roman" panose="02020603050405020304" pitchFamily="18" charset="0"/>
              </a:rPr>
              <a:t> est  l’</a:t>
            </a:r>
            <a:r>
              <a:rPr lang="fr-FR" sz="2400" dirty="0" err="1">
                <a:solidFill>
                  <a:schemeClr val="tx1"/>
                </a:solidFill>
                <a:latin typeface="Times New Roman" panose="02020603050405020304" pitchFamily="18" charset="0"/>
                <a:cs typeface="Times New Roman" panose="02020603050405020304" pitchFamily="18" charset="0"/>
              </a:rPr>
              <a:t>applica-tion</a:t>
            </a:r>
            <a:r>
              <a:rPr lang="fr-FR" sz="2400" dirty="0">
                <a:solidFill>
                  <a:schemeClr val="tx1"/>
                </a:solidFill>
                <a:latin typeface="Times New Roman" panose="02020603050405020304" pitchFamily="18" charset="0"/>
                <a:cs typeface="Times New Roman" panose="02020603050405020304" pitchFamily="18" charset="0"/>
              </a:rPr>
              <a:t> de l’</a:t>
            </a:r>
            <a:r>
              <a:rPr lang="fr-FR" sz="2400" dirty="0" err="1">
                <a:solidFill>
                  <a:schemeClr val="tx1"/>
                </a:solidFill>
                <a:latin typeface="Times New Roman" panose="02020603050405020304" pitchFamily="18" charset="0"/>
                <a:cs typeface="Times New Roman" panose="02020603050405020304" pitchFamily="18" charset="0"/>
              </a:rPr>
              <a:t>ETP</a:t>
            </a:r>
            <a:r>
              <a:rPr lang="fr-FR" sz="2400" dirty="0">
                <a:solidFill>
                  <a:schemeClr val="tx1"/>
                </a:solidFill>
                <a:latin typeface="Times New Roman" panose="02020603050405020304" pitchFamily="18" charset="0"/>
                <a:cs typeface="Times New Roman" panose="02020603050405020304" pitchFamily="18" charset="0"/>
              </a:rPr>
              <a:t> dans le champ de la psychiatrie</a:t>
            </a:r>
            <a:endParaRPr lang="fr-FR" sz="2400" dirty="0">
              <a:latin typeface="Times New Roman" panose="02020603050405020304" pitchFamily="18" charset="0"/>
              <a:cs typeface="Times New Roman" panose="02020603050405020304" pitchFamily="18" charset="0"/>
            </a:endParaRPr>
          </a:p>
          <a:p>
            <a:endParaRPr lang="fr-FR" dirty="0"/>
          </a:p>
        </p:txBody>
      </p:sp>
      <p:sp>
        <p:nvSpPr>
          <p:cNvPr id="4" name="Espace réservé du pied de page 3"/>
          <p:cNvSpPr>
            <a:spLocks noGrp="1"/>
          </p:cNvSpPr>
          <p:nvPr>
            <p:ph type="ftr" sz="quarter" idx="11"/>
          </p:nvPr>
        </p:nvSpPr>
        <p:spPr/>
        <p:txBody>
          <a:bodyPr/>
          <a:lstStyle/>
          <a:p>
            <a:r>
              <a:rPr lang="fr-FR" b="1">
                <a:solidFill>
                  <a:schemeClr val="bg1"/>
                </a:solidFill>
              </a:rPr>
              <a:t>© www.drbarbaracombes.com</a:t>
            </a:r>
            <a:endParaRPr lang="fr-FR" b="1" dirty="0">
              <a:solidFill>
                <a:schemeClr val="bg1"/>
              </a:solidFill>
            </a:endParaRPr>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10</a:t>
            </a:fld>
            <a:endParaRPr lang="fr-BE" dirty="0"/>
          </a:p>
        </p:txBody>
      </p:sp>
    </p:spTree>
    <p:extLst>
      <p:ext uri="{BB962C8B-B14F-4D97-AF65-F5344CB8AC3E}">
        <p14:creationId xmlns:p14="http://schemas.microsoft.com/office/powerpoint/2010/main" val="301989259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7584" y="1988840"/>
            <a:ext cx="7399784" cy="1904224"/>
          </a:xfrm>
        </p:spPr>
        <p:txBody>
          <a:bodyPr>
            <a:normAutofit fontScale="90000"/>
          </a:bodyPr>
          <a:lstStyle/>
          <a:p>
            <a:pPr algn="ctr"/>
            <a:br>
              <a:rPr lang="fr-FR" dirty="0"/>
            </a:br>
            <a:r>
              <a:rPr lang="fr-FR" dirty="0"/>
              <a:t>UN AUTRE OUTIL DE PERTINENCE DE L’</a:t>
            </a:r>
            <a:r>
              <a:rPr lang="fr-FR" dirty="0" err="1"/>
              <a:t>ETP</a:t>
            </a:r>
            <a:r>
              <a:rPr lang="fr-FR" dirty="0"/>
              <a:t> : </a:t>
            </a:r>
            <a:br>
              <a:rPr lang="fr-FR" dirty="0"/>
            </a:br>
            <a:r>
              <a:rPr lang="fr-FR" dirty="0"/>
              <a:t>LA METHODE</a:t>
            </a:r>
          </a:p>
        </p:txBody>
      </p:sp>
      <p:sp>
        <p:nvSpPr>
          <p:cNvPr id="3" name="Espace réservé du texte 2"/>
          <p:cNvSpPr>
            <a:spLocks noGrp="1"/>
          </p:cNvSpPr>
          <p:nvPr>
            <p:ph type="body" idx="1"/>
          </p:nvPr>
        </p:nvSpPr>
        <p:spPr>
          <a:xfrm>
            <a:off x="395536" y="4325112"/>
            <a:ext cx="8496944" cy="1984208"/>
          </a:xfrm>
        </p:spPr>
        <p:txBody>
          <a:bodyPr>
            <a:noAutofit/>
          </a:bodyPr>
          <a:lstStyle/>
          <a:p>
            <a:pPr>
              <a:lnSpc>
                <a:spcPct val="100000"/>
              </a:lnSpc>
              <a:spcBef>
                <a:spcPts val="0"/>
              </a:spcBef>
              <a:spcAft>
                <a:spcPts val="0"/>
              </a:spcAft>
            </a:pPr>
            <a:r>
              <a:rPr lang="fr-FR" sz="1800" b="1" cap="none" dirty="0"/>
              <a:t>Choisir une méthode</a:t>
            </a:r>
          </a:p>
          <a:p>
            <a:pPr>
              <a:lnSpc>
                <a:spcPct val="100000"/>
              </a:lnSpc>
              <a:spcBef>
                <a:spcPts val="0"/>
              </a:spcBef>
              <a:spcAft>
                <a:spcPts val="0"/>
              </a:spcAft>
            </a:pPr>
            <a:r>
              <a:rPr lang="fr-FR" sz="1800" b="1" cap="none" dirty="0"/>
              <a:t>Penser une </a:t>
            </a:r>
            <a:r>
              <a:rPr lang="fr-FR" sz="1800" b="1" cap="none" dirty="0" err="1"/>
              <a:t>ETP</a:t>
            </a:r>
            <a:r>
              <a:rPr lang="fr-FR" sz="1800" b="1" cap="none" dirty="0"/>
              <a:t> partagée par les acteurs de santé</a:t>
            </a:r>
          </a:p>
          <a:p>
            <a:pPr>
              <a:lnSpc>
                <a:spcPct val="100000"/>
              </a:lnSpc>
              <a:spcBef>
                <a:spcPts val="0"/>
              </a:spcBef>
              <a:spcAft>
                <a:spcPts val="0"/>
              </a:spcAft>
            </a:pPr>
            <a:r>
              <a:rPr lang="fr-FR" sz="1800" b="1" cap="none" dirty="0"/>
              <a:t>Matérialiser la maladie chronique</a:t>
            </a:r>
          </a:p>
          <a:p>
            <a:pPr>
              <a:lnSpc>
                <a:spcPct val="100000"/>
              </a:lnSpc>
              <a:spcBef>
                <a:spcPts val="0"/>
              </a:spcBef>
              <a:spcAft>
                <a:spcPts val="0"/>
              </a:spcAft>
            </a:pPr>
            <a:r>
              <a:rPr lang="fr-FR" sz="1800" b="1" cap="none" dirty="0"/>
              <a:t>Allier soin et enseignement :paradoxe relationnel </a:t>
            </a:r>
          </a:p>
          <a:p>
            <a:pPr>
              <a:lnSpc>
                <a:spcPct val="100000"/>
              </a:lnSpc>
              <a:spcBef>
                <a:spcPts val="0"/>
              </a:spcBef>
              <a:spcAft>
                <a:spcPts val="0"/>
              </a:spcAft>
            </a:pPr>
            <a:r>
              <a:rPr lang="fr-FR" sz="1800" b="1" cap="none" dirty="0"/>
              <a:t>Poser les indications d’</a:t>
            </a:r>
            <a:r>
              <a:rPr lang="fr-FR" sz="1800" b="1" cap="none" dirty="0" err="1"/>
              <a:t>ETP</a:t>
            </a:r>
            <a:r>
              <a:rPr lang="fr-FR" sz="1800" b="1" cap="none" dirty="0"/>
              <a:t> </a:t>
            </a:r>
          </a:p>
          <a:p>
            <a:pPr>
              <a:lnSpc>
                <a:spcPct val="100000"/>
              </a:lnSpc>
              <a:spcBef>
                <a:spcPts val="0"/>
              </a:spcBef>
              <a:spcAft>
                <a:spcPts val="0"/>
              </a:spcAft>
            </a:pPr>
            <a:r>
              <a:rPr lang="fr-FR" sz="1800" b="1" cap="none" dirty="0">
                <a:cs typeface="Times New Roman" panose="02020603050405020304" pitchFamily="18" charset="0"/>
              </a:rPr>
              <a:t>S’entendre sur des principes éducatifs</a:t>
            </a:r>
          </a:p>
          <a:p>
            <a:pPr>
              <a:lnSpc>
                <a:spcPct val="100000"/>
              </a:lnSpc>
              <a:spcBef>
                <a:spcPts val="0"/>
              </a:spcBef>
              <a:spcAft>
                <a:spcPts val="0"/>
              </a:spcAft>
            </a:pPr>
            <a:r>
              <a:rPr lang="fr-FR" sz="1800" b="1" cap="none" dirty="0">
                <a:cs typeface="Times New Roman" panose="02020603050405020304" pitchFamily="18" charset="0"/>
              </a:rPr>
              <a:t>Utiliser des outils, supports de travail</a:t>
            </a:r>
          </a:p>
        </p:txBody>
      </p:sp>
      <p:sp>
        <p:nvSpPr>
          <p:cNvPr id="4" name="Espace réservé du pied de page 3"/>
          <p:cNvSpPr>
            <a:spLocks noGrp="1"/>
          </p:cNvSpPr>
          <p:nvPr>
            <p:ph type="ftr" sz="quarter" idx="11"/>
          </p:nvPr>
        </p:nvSpPr>
        <p:spPr/>
        <p:txBody>
          <a:bodyPr/>
          <a:lstStyle/>
          <a:p>
            <a:r>
              <a:rPr lang="fr-FR" b="1">
                <a:solidFill>
                  <a:schemeClr val="bg1"/>
                </a:solidFill>
              </a:rPr>
              <a:t>© www.drbarbaracombes.com</a:t>
            </a:r>
            <a:endParaRPr lang="fr-FR" b="1" dirty="0">
              <a:solidFill>
                <a:schemeClr val="bg1"/>
              </a:solidFill>
            </a:endParaRPr>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11</a:t>
            </a:fld>
            <a:endParaRPr lang="fr-BE" dirty="0"/>
          </a:p>
        </p:txBody>
      </p:sp>
    </p:spTree>
    <p:extLst>
      <p:ext uri="{BB962C8B-B14F-4D97-AF65-F5344CB8AC3E}">
        <p14:creationId xmlns:p14="http://schemas.microsoft.com/office/powerpoint/2010/main" val="185954694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a:t>Choisir une méthode</a:t>
            </a:r>
          </a:p>
        </p:txBody>
      </p:sp>
      <p:sp>
        <p:nvSpPr>
          <p:cNvPr id="3" name="Espace réservé du contenu 2"/>
          <p:cNvSpPr>
            <a:spLocks noGrp="1"/>
          </p:cNvSpPr>
          <p:nvPr>
            <p:ph idx="1"/>
          </p:nvPr>
        </p:nvSpPr>
        <p:spPr>
          <a:xfrm>
            <a:off x="179512" y="1845734"/>
            <a:ext cx="8784975" cy="4391578"/>
          </a:xfrm>
        </p:spPr>
        <p:txBody>
          <a:bodyPr/>
          <a:lstStyle/>
          <a:p>
            <a:pPr algn="just"/>
            <a:r>
              <a:rPr lang="fr-FR" sz="2400" b="1" dirty="0">
                <a:solidFill>
                  <a:schemeClr val="tx1"/>
                </a:solidFill>
                <a:latin typeface="Times New Roman" panose="02020603050405020304" pitchFamily="18" charset="0"/>
                <a:cs typeface="Times New Roman" panose="02020603050405020304" pitchFamily="18" charset="0"/>
              </a:rPr>
              <a:t>QUI SERAIT UN VECTEUR </a:t>
            </a:r>
            <a:r>
              <a:rPr lang="fr-FR" sz="2400" dirty="0">
                <a:solidFill>
                  <a:schemeClr val="tx1"/>
                </a:solidFill>
                <a:latin typeface="Times New Roman" panose="02020603050405020304" pitchFamily="18" charset="0"/>
                <a:cs typeface="Times New Roman" panose="02020603050405020304" pitchFamily="18" charset="0"/>
              </a:rPr>
              <a:t>de l’échange théorique et pratique entre patient et soignant </a:t>
            </a:r>
            <a:r>
              <a:rPr lang="fr-FR" sz="2400" b="1" dirty="0">
                <a:solidFill>
                  <a:schemeClr val="tx1"/>
                </a:solidFill>
                <a:latin typeface="Times New Roman" panose="02020603050405020304" pitchFamily="18" charset="0"/>
                <a:cs typeface="Times New Roman" panose="02020603050405020304" pitchFamily="18" charset="0"/>
              </a:rPr>
              <a:t>et pas seulement un enseignement</a:t>
            </a:r>
            <a:r>
              <a:rPr lang="fr-FR" sz="2400" dirty="0">
                <a:solidFill>
                  <a:schemeClr val="tx1"/>
                </a:solidFill>
                <a:latin typeface="Times New Roman" panose="02020603050405020304" pitchFamily="18" charset="0"/>
                <a:cs typeface="Times New Roman" panose="02020603050405020304" pitchFamily="18" charset="0"/>
              </a:rPr>
              <a:t>.</a:t>
            </a:r>
          </a:p>
          <a:p>
            <a:pPr algn="just"/>
            <a:r>
              <a:rPr lang="fr-FR" sz="2400" b="1" dirty="0">
                <a:solidFill>
                  <a:schemeClr val="tx1"/>
                </a:solidFill>
                <a:latin typeface="Times New Roman" panose="02020603050405020304" pitchFamily="18" charset="0"/>
                <a:cs typeface="Times New Roman" panose="02020603050405020304" pitchFamily="18" charset="0"/>
              </a:rPr>
              <a:t>QUI PERMETTRAIT </a:t>
            </a:r>
          </a:p>
          <a:p>
            <a:pPr lvl="1" algn="just">
              <a:buClrTx/>
              <a:buFont typeface="Arial" panose="020B0604020202020204" pitchFamily="34" charset="0"/>
              <a:buChar char="•"/>
            </a:pPr>
            <a:r>
              <a:rPr lang="fr-FR" sz="2000" dirty="0">
                <a:solidFill>
                  <a:schemeClr val="tx1"/>
                </a:solidFill>
                <a:latin typeface="Times New Roman" panose="02020603050405020304" pitchFamily="18" charset="0"/>
                <a:cs typeface="Times New Roman" panose="02020603050405020304" pitchFamily="18" charset="0"/>
              </a:rPr>
              <a:t>De poser des </a:t>
            </a:r>
            <a:r>
              <a:rPr lang="fr-FR" sz="2000" b="1" dirty="0">
                <a:solidFill>
                  <a:schemeClr val="tx1"/>
                </a:solidFill>
                <a:latin typeface="Times New Roman" panose="02020603050405020304" pitchFamily="18" charset="0"/>
                <a:cs typeface="Times New Roman" panose="02020603050405020304" pitchFamily="18" charset="0"/>
              </a:rPr>
              <a:t>repères conceptuels </a:t>
            </a:r>
            <a:r>
              <a:rPr lang="fr-FR" sz="2000" dirty="0">
                <a:solidFill>
                  <a:schemeClr val="tx1"/>
                </a:solidFill>
                <a:latin typeface="Times New Roman" panose="02020603050405020304" pitchFamily="18" charset="0"/>
                <a:cs typeface="Times New Roman" panose="02020603050405020304" pitchFamily="18" charset="0"/>
              </a:rPr>
              <a:t>pour penser l’articulation soin et </a:t>
            </a:r>
            <a:r>
              <a:rPr lang="fr-FR" sz="2000" dirty="0" err="1">
                <a:solidFill>
                  <a:schemeClr val="tx1"/>
                </a:solidFill>
                <a:latin typeface="Times New Roman" panose="02020603050405020304" pitchFamily="18" charset="0"/>
                <a:cs typeface="Times New Roman" panose="02020603050405020304" pitchFamily="18" charset="0"/>
              </a:rPr>
              <a:t>ETP</a:t>
            </a:r>
            <a:r>
              <a:rPr lang="fr-FR" sz="2000" dirty="0">
                <a:solidFill>
                  <a:schemeClr val="tx1"/>
                </a:solidFill>
                <a:latin typeface="Times New Roman" panose="02020603050405020304" pitchFamily="18" charset="0"/>
                <a:cs typeface="Times New Roman" panose="02020603050405020304" pitchFamily="18" charset="0"/>
              </a:rPr>
              <a:t> </a:t>
            </a:r>
          </a:p>
          <a:p>
            <a:pPr lvl="1" algn="just">
              <a:buClrTx/>
              <a:buFont typeface="Arial" panose="020B0604020202020204" pitchFamily="34" charset="0"/>
              <a:buChar char="•"/>
            </a:pPr>
            <a:r>
              <a:rPr lang="fr-FR" sz="2000" dirty="0">
                <a:solidFill>
                  <a:schemeClr val="tx1"/>
                </a:solidFill>
                <a:latin typeface="Times New Roman" panose="02020603050405020304" pitchFamily="18" charset="0"/>
                <a:cs typeface="Times New Roman" panose="02020603050405020304" pitchFamily="18" charset="0"/>
              </a:rPr>
              <a:t>De proposer </a:t>
            </a:r>
            <a:r>
              <a:rPr lang="fr-FR" sz="2000" b="1" dirty="0">
                <a:solidFill>
                  <a:schemeClr val="tx1"/>
                </a:solidFill>
                <a:latin typeface="Times New Roman" panose="02020603050405020304" pitchFamily="18" charset="0"/>
                <a:cs typeface="Times New Roman" panose="02020603050405020304" pitchFamily="18" charset="0"/>
              </a:rPr>
              <a:t>une trame </a:t>
            </a:r>
            <a:r>
              <a:rPr lang="fr-FR" sz="2000" dirty="0">
                <a:solidFill>
                  <a:schemeClr val="tx1"/>
                </a:solidFill>
                <a:latin typeface="Times New Roman" panose="02020603050405020304" pitchFamily="18" charset="0"/>
                <a:cs typeface="Times New Roman" panose="02020603050405020304" pitchFamily="18" charset="0"/>
              </a:rPr>
              <a:t>pour que les équipes construisent un programme </a:t>
            </a:r>
            <a:r>
              <a:rPr lang="fr-FR" sz="2000" b="1" dirty="0">
                <a:solidFill>
                  <a:schemeClr val="tx1"/>
                </a:solidFill>
                <a:latin typeface="Times New Roman" panose="02020603050405020304" pitchFamily="18" charset="0"/>
                <a:cs typeface="Times New Roman" panose="02020603050405020304" pitchFamily="18" charset="0"/>
              </a:rPr>
              <a:t>sans perdre leur originalité </a:t>
            </a:r>
            <a:r>
              <a:rPr lang="fr-FR" sz="2000" dirty="0">
                <a:solidFill>
                  <a:schemeClr val="tx1"/>
                </a:solidFill>
                <a:latin typeface="Times New Roman" panose="02020603050405020304" pitchFamily="18" charset="0"/>
                <a:cs typeface="Times New Roman" panose="02020603050405020304" pitchFamily="18" charset="0"/>
              </a:rPr>
              <a:t>et les activités </a:t>
            </a:r>
            <a:r>
              <a:rPr lang="fr-FR" sz="2000" dirty="0" err="1">
                <a:solidFill>
                  <a:schemeClr val="tx1"/>
                </a:solidFill>
                <a:latin typeface="Times New Roman" panose="02020603050405020304" pitchFamily="18" charset="0"/>
                <a:cs typeface="Times New Roman" panose="02020603050405020304" pitchFamily="18" charset="0"/>
              </a:rPr>
              <a:t>ETP</a:t>
            </a:r>
            <a:r>
              <a:rPr lang="fr-FR" sz="2000" dirty="0">
                <a:solidFill>
                  <a:schemeClr val="tx1"/>
                </a:solidFill>
                <a:latin typeface="Times New Roman" panose="02020603050405020304" pitchFamily="18" charset="0"/>
                <a:cs typeface="Times New Roman" panose="02020603050405020304" pitchFamily="18" charset="0"/>
              </a:rPr>
              <a:t> existantes. </a:t>
            </a:r>
          </a:p>
          <a:p>
            <a:pPr lvl="1" algn="just"/>
            <a:endParaRPr lang="fr-FR" sz="2000" dirty="0">
              <a:solidFill>
                <a:schemeClr val="tx1"/>
              </a:solidFill>
              <a:latin typeface="Times New Roman" panose="02020603050405020304" pitchFamily="18" charset="0"/>
              <a:cs typeface="Times New Roman" panose="02020603050405020304" pitchFamily="18" charset="0"/>
            </a:endParaRPr>
          </a:p>
          <a:p>
            <a:pPr lvl="1" algn="just">
              <a:buClrTx/>
              <a:buFont typeface="Symbol" panose="05050102010706020507" pitchFamily="18" charset="2"/>
              <a:buChar char="Þ"/>
            </a:pPr>
            <a:r>
              <a:rPr lang="fr-FR" sz="2400" b="1" dirty="0">
                <a:solidFill>
                  <a:schemeClr val="tx1"/>
                </a:solidFill>
                <a:latin typeface="Times New Roman" panose="02020603050405020304" pitchFamily="18" charset="0"/>
                <a:cs typeface="Times New Roman" panose="02020603050405020304" pitchFamily="18" charset="0"/>
              </a:rPr>
              <a:t>LA MÉTHODE DES SARA ® </a:t>
            </a:r>
            <a:r>
              <a:rPr lang="fr-FR" sz="2400" dirty="0">
                <a:solidFill>
                  <a:schemeClr val="tx1"/>
                </a:solidFill>
                <a:latin typeface="Times New Roman" panose="02020603050405020304" pitchFamily="18" charset="0"/>
                <a:cs typeface="Times New Roman" panose="02020603050405020304" pitchFamily="18" charset="0"/>
              </a:rPr>
              <a:t>: Stages d’aide au rétablissement ambulatoire a permis l’élaboration du </a:t>
            </a:r>
            <a:r>
              <a:rPr lang="fr-FR" sz="2400" dirty="0" err="1">
                <a:solidFill>
                  <a:schemeClr val="tx1"/>
                </a:solidFill>
                <a:latin typeface="Times New Roman" panose="02020603050405020304" pitchFamily="18" charset="0"/>
                <a:cs typeface="Times New Roman" panose="02020603050405020304" pitchFamily="18" charset="0"/>
              </a:rPr>
              <a:t>PETP</a:t>
            </a:r>
            <a:r>
              <a:rPr lang="fr-FR" sz="2400" dirty="0">
                <a:solidFill>
                  <a:schemeClr val="tx1"/>
                </a:solidFill>
                <a:latin typeface="Times New Roman" panose="02020603050405020304" pitchFamily="18" charset="0"/>
                <a:cs typeface="Times New Roman" panose="02020603050405020304" pitchFamily="18" charset="0"/>
              </a:rPr>
              <a:t> </a:t>
            </a:r>
            <a:r>
              <a:rPr lang="fr-FR" sz="2400" dirty="0" err="1">
                <a:solidFill>
                  <a:schemeClr val="tx1"/>
                </a:solidFill>
                <a:latin typeface="Times New Roman" panose="02020603050405020304" pitchFamily="18" charset="0"/>
                <a:cs typeface="Times New Roman" panose="02020603050405020304" pitchFamily="18" charset="0"/>
              </a:rPr>
              <a:t>Bipolis</a:t>
            </a:r>
            <a:r>
              <a:rPr lang="fr-FR" sz="2400" dirty="0">
                <a:solidFill>
                  <a:schemeClr val="tx1"/>
                </a:solidFill>
                <a:latin typeface="Times New Roman" panose="02020603050405020304" pitchFamily="18" charset="0"/>
                <a:cs typeface="Times New Roman" panose="02020603050405020304" pitchFamily="18" charset="0"/>
              </a:rPr>
              <a:t> que Mme A Rodier vous présentera en suivant. </a:t>
            </a:r>
            <a:r>
              <a:rPr lang="fr-FR" sz="2400" b="1" dirty="0">
                <a:solidFill>
                  <a:schemeClr val="tx1"/>
                </a:solidFill>
                <a:latin typeface="Times New Roman" panose="02020603050405020304" pitchFamily="18" charset="0"/>
                <a:cs typeface="Times New Roman" panose="02020603050405020304" pitchFamily="18" charset="0"/>
              </a:rPr>
              <a:t>Elle propose</a:t>
            </a:r>
          </a:p>
        </p:txBody>
      </p:sp>
      <p:sp>
        <p:nvSpPr>
          <p:cNvPr id="4" name="Espace réservé du pied de page 3"/>
          <p:cNvSpPr>
            <a:spLocks noGrp="1"/>
          </p:cNvSpPr>
          <p:nvPr>
            <p:ph type="ftr" sz="quarter" idx="11"/>
          </p:nvPr>
        </p:nvSpPr>
        <p:spPr/>
        <p:txBody>
          <a:bodyPr/>
          <a:lstStyle/>
          <a:p>
            <a:r>
              <a:rPr lang="fr-FR" b="1">
                <a:solidFill>
                  <a:schemeClr val="bg1"/>
                </a:solidFill>
              </a:rPr>
              <a:t>© www.drbarbaracombes.com</a:t>
            </a:r>
            <a:endParaRPr lang="fr-FR" b="1" dirty="0">
              <a:solidFill>
                <a:schemeClr val="bg1"/>
              </a:solidFill>
            </a:endParaRPr>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12</a:t>
            </a:fld>
            <a:endParaRPr lang="fr-BE" dirty="0"/>
          </a:p>
        </p:txBody>
      </p:sp>
    </p:spTree>
    <p:extLst>
      <p:ext uri="{BB962C8B-B14F-4D97-AF65-F5344CB8AC3E}">
        <p14:creationId xmlns:p14="http://schemas.microsoft.com/office/powerpoint/2010/main" val="305308270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282154"/>
          </a:xfrm>
        </p:spPr>
        <p:txBody>
          <a:bodyPr>
            <a:normAutofit fontScale="90000"/>
          </a:bodyPr>
          <a:lstStyle/>
          <a:p>
            <a:pPr algn="ctr"/>
            <a:br>
              <a:rPr lang="fr-FR" sz="3200" b="1" dirty="0">
                <a:effectLst/>
              </a:rPr>
            </a:br>
            <a:br>
              <a:rPr lang="fr-FR" sz="3200" b="1" dirty="0">
                <a:effectLst/>
              </a:rPr>
            </a:br>
            <a:br>
              <a:rPr lang="fr-FR" sz="3200" b="1" dirty="0">
                <a:effectLst/>
              </a:rPr>
            </a:br>
            <a:r>
              <a:rPr lang="fr-FR" sz="4000" dirty="0"/>
              <a:t>Penser une </a:t>
            </a:r>
            <a:r>
              <a:rPr lang="fr-FR" sz="4000" dirty="0" err="1"/>
              <a:t>ETP</a:t>
            </a:r>
            <a:r>
              <a:rPr lang="fr-FR" sz="4000" dirty="0"/>
              <a:t> partagée </a:t>
            </a:r>
            <a:br>
              <a:rPr lang="fr-FR" sz="4000" dirty="0"/>
            </a:br>
            <a:r>
              <a:rPr lang="fr-FR" sz="2200" dirty="0"/>
              <a:t>par les acteurs du parcours de soin : patients et soignants</a:t>
            </a:r>
            <a:endParaRPr lang="fr-FR" sz="2200" b="1" i="1" dirty="0">
              <a:solidFill>
                <a:srgbClr val="00B050"/>
              </a:solidFill>
              <a:effectLst/>
            </a:endParaRPr>
          </a:p>
        </p:txBody>
      </p:sp>
      <p:sp>
        <p:nvSpPr>
          <p:cNvPr id="3" name="Espace réservé du contenu 2"/>
          <p:cNvSpPr>
            <a:spLocks noGrp="1"/>
          </p:cNvSpPr>
          <p:nvPr>
            <p:ph idx="1"/>
          </p:nvPr>
        </p:nvSpPr>
        <p:spPr>
          <a:xfrm>
            <a:off x="107504" y="1772816"/>
            <a:ext cx="8928992" cy="4392488"/>
          </a:xfrm>
        </p:spPr>
        <p:txBody>
          <a:bodyPr>
            <a:normAutofit fontScale="92500" lnSpcReduction="20000"/>
          </a:bodyPr>
          <a:lstStyle/>
          <a:p>
            <a:pPr marL="137160" indent="0" algn="just">
              <a:lnSpc>
                <a:spcPct val="110000"/>
              </a:lnSpc>
              <a:spcBef>
                <a:spcPts val="0"/>
              </a:spcBef>
              <a:spcAft>
                <a:spcPts val="0"/>
              </a:spcAft>
              <a:buNone/>
            </a:pPr>
            <a:r>
              <a:rPr lang="fr-FR" sz="2800" b="1" dirty="0">
                <a:solidFill>
                  <a:schemeClr val="tx1"/>
                </a:solidFill>
                <a:latin typeface="Times New Roman" panose="02020603050405020304" pitchFamily="18" charset="0"/>
                <a:cs typeface="Times New Roman" panose="02020603050405020304" pitchFamily="18" charset="0"/>
              </a:rPr>
              <a:t>LA VOLONTE D’UNE EQUIPE</a:t>
            </a:r>
          </a:p>
          <a:p>
            <a:pPr marL="137160" indent="0" algn="just">
              <a:lnSpc>
                <a:spcPct val="110000"/>
              </a:lnSpc>
              <a:spcBef>
                <a:spcPts val="0"/>
              </a:spcBef>
              <a:spcAft>
                <a:spcPts val="0"/>
              </a:spcAft>
              <a:buNone/>
            </a:pPr>
            <a:endParaRPr lang="fr-FR" sz="2400" b="1" dirty="0">
              <a:solidFill>
                <a:schemeClr val="tx1"/>
              </a:solidFill>
              <a:latin typeface="Times New Roman" panose="02020603050405020304" pitchFamily="18" charset="0"/>
              <a:cs typeface="Times New Roman" panose="02020603050405020304" pitchFamily="18" charset="0"/>
            </a:endParaRPr>
          </a:p>
          <a:p>
            <a:pPr marL="361950" indent="-180975" algn="just">
              <a:lnSpc>
                <a:spcPct val="110000"/>
              </a:lnSpc>
              <a:spcBef>
                <a:spcPts val="0"/>
              </a:spcBef>
              <a:spcAft>
                <a:spcPts val="0"/>
              </a:spcAft>
              <a:buClrTx/>
              <a:buFont typeface="Arial" panose="020B0604020202020204" pitchFamily="34" charset="0"/>
              <a:buChar char="•"/>
            </a:pPr>
            <a:r>
              <a:rPr lang="fr-FR" sz="2400" b="1" dirty="0">
                <a:solidFill>
                  <a:schemeClr val="tx1"/>
                </a:solidFill>
                <a:latin typeface="Times New Roman" panose="02020603050405020304" pitchFamily="18" charset="0"/>
                <a:cs typeface="Times New Roman" panose="02020603050405020304" pitchFamily="18" charset="0"/>
              </a:rPr>
              <a:t>De penser l’</a:t>
            </a:r>
            <a:r>
              <a:rPr lang="fr-FR" sz="2400" b="1" dirty="0" err="1">
                <a:solidFill>
                  <a:schemeClr val="tx1"/>
                </a:solidFill>
                <a:latin typeface="Times New Roman" panose="02020603050405020304" pitchFamily="18" charset="0"/>
                <a:cs typeface="Times New Roman" panose="02020603050405020304" pitchFamily="18" charset="0"/>
              </a:rPr>
              <a:t>ETP</a:t>
            </a:r>
            <a:r>
              <a:rPr lang="fr-FR" sz="2400" b="1" dirty="0">
                <a:solidFill>
                  <a:schemeClr val="tx1"/>
                </a:solidFill>
                <a:latin typeface="Times New Roman" panose="02020603050405020304" pitchFamily="18" charset="0"/>
                <a:cs typeface="Times New Roman" panose="02020603050405020304" pitchFamily="18" charset="0"/>
              </a:rPr>
              <a:t> dès le début du soin</a:t>
            </a:r>
            <a:r>
              <a:rPr lang="fr-FR" sz="2400" dirty="0">
                <a:solidFill>
                  <a:schemeClr val="tx1"/>
                </a:solidFill>
                <a:latin typeface="Times New Roman" panose="02020603050405020304" pitchFamily="18" charset="0"/>
                <a:cs typeface="Times New Roman" panose="02020603050405020304" pitchFamily="18" charset="0"/>
              </a:rPr>
              <a:t> </a:t>
            </a:r>
          </a:p>
          <a:p>
            <a:pPr marL="361950" indent="-180975" algn="just">
              <a:lnSpc>
                <a:spcPct val="110000"/>
              </a:lnSpc>
              <a:spcBef>
                <a:spcPts val="0"/>
              </a:spcBef>
              <a:spcAft>
                <a:spcPts val="0"/>
              </a:spcAft>
              <a:buClrTx/>
              <a:buFont typeface="Arial" panose="020B0604020202020204" pitchFamily="34" charset="0"/>
              <a:buChar char="•"/>
            </a:pPr>
            <a:r>
              <a:rPr lang="fr-FR" sz="2400" b="1" dirty="0">
                <a:solidFill>
                  <a:schemeClr val="tx1"/>
                </a:solidFill>
                <a:latin typeface="Times New Roman" panose="02020603050405020304" pitchFamily="18" charset="0"/>
                <a:cs typeface="Times New Roman" panose="02020603050405020304" pitchFamily="18" charset="0"/>
              </a:rPr>
              <a:t>De travailler dans une logique de soin conjoint avec </a:t>
            </a:r>
            <a:r>
              <a:rPr lang="fr-FR" sz="2400" dirty="0">
                <a:solidFill>
                  <a:schemeClr val="tx1"/>
                </a:solidFill>
                <a:latin typeface="Times New Roman" panose="02020603050405020304" pitchFamily="18" charset="0"/>
                <a:cs typeface="Times New Roman" panose="02020603050405020304" pitchFamily="18" charset="0"/>
              </a:rPr>
              <a:t>circulation efficace des informations et langage partagés, coopération solidaire, qui donne sa place au patient et prépare les acteurs à la posture </a:t>
            </a:r>
            <a:r>
              <a:rPr lang="fr-FR" sz="2400" dirty="0" err="1">
                <a:solidFill>
                  <a:schemeClr val="tx1"/>
                </a:solidFill>
                <a:latin typeface="Times New Roman" panose="02020603050405020304" pitchFamily="18" charset="0"/>
                <a:cs typeface="Times New Roman" panose="02020603050405020304" pitchFamily="18" charset="0"/>
              </a:rPr>
              <a:t>ETP</a:t>
            </a:r>
            <a:endParaRPr lang="fr-FR" sz="2400" dirty="0">
              <a:solidFill>
                <a:schemeClr val="tx1"/>
              </a:solidFill>
              <a:latin typeface="Times New Roman" panose="02020603050405020304" pitchFamily="18" charset="0"/>
              <a:cs typeface="Times New Roman" panose="02020603050405020304" pitchFamily="18" charset="0"/>
            </a:endParaRPr>
          </a:p>
          <a:p>
            <a:pPr marL="361950" indent="-180975" algn="just">
              <a:lnSpc>
                <a:spcPct val="110000"/>
              </a:lnSpc>
              <a:spcBef>
                <a:spcPts val="0"/>
              </a:spcBef>
              <a:spcAft>
                <a:spcPts val="0"/>
              </a:spcAft>
              <a:buClrTx/>
              <a:buFont typeface="Arial" panose="020B0604020202020204" pitchFamily="34" charset="0"/>
              <a:buChar char="•"/>
            </a:pPr>
            <a:r>
              <a:rPr lang="fr-FR" sz="2400" b="1" dirty="0">
                <a:solidFill>
                  <a:schemeClr val="tx1"/>
                </a:solidFill>
                <a:latin typeface="Times New Roman" panose="02020603050405020304" pitchFamily="18" charset="0"/>
                <a:cs typeface="Times New Roman" panose="02020603050405020304" pitchFamily="18" charset="0"/>
              </a:rPr>
              <a:t>D’être pertinent</a:t>
            </a:r>
            <a:r>
              <a:rPr lang="fr-FR" sz="2400" dirty="0">
                <a:solidFill>
                  <a:schemeClr val="tx1"/>
                </a:solidFill>
                <a:latin typeface="Times New Roman" panose="02020603050405020304" pitchFamily="18" charset="0"/>
                <a:cs typeface="Times New Roman" panose="02020603050405020304" pitchFamily="18" charset="0"/>
              </a:rPr>
              <a:t> </a:t>
            </a:r>
            <a:r>
              <a:rPr lang="fr-FR" sz="2400" b="1" dirty="0">
                <a:solidFill>
                  <a:schemeClr val="tx1"/>
                </a:solidFill>
                <a:latin typeface="Times New Roman" panose="02020603050405020304" pitchFamily="18" charset="0"/>
                <a:cs typeface="Times New Roman" panose="02020603050405020304" pitchFamily="18" charset="0"/>
              </a:rPr>
              <a:t>pour </a:t>
            </a:r>
            <a:r>
              <a:rPr lang="fr-FR" sz="2400" dirty="0">
                <a:solidFill>
                  <a:schemeClr val="tx1"/>
                </a:solidFill>
                <a:latin typeface="Times New Roman" panose="02020603050405020304" pitchFamily="18" charset="0"/>
                <a:cs typeface="Times New Roman" panose="02020603050405020304" pitchFamily="18" charset="0"/>
              </a:rPr>
              <a:t>:</a:t>
            </a:r>
          </a:p>
          <a:p>
            <a:pPr marL="614363" lvl="1" indent="-342900" algn="just">
              <a:lnSpc>
                <a:spcPct val="110000"/>
              </a:lnSpc>
              <a:spcBef>
                <a:spcPts val="0"/>
              </a:spcBef>
              <a:spcAft>
                <a:spcPts val="0"/>
              </a:spcAft>
              <a:buClrTx/>
              <a:buFont typeface="Courier New" panose="02070309020205020404" pitchFamily="49" charset="0"/>
              <a:buChar char="o"/>
            </a:pPr>
            <a:r>
              <a:rPr lang="fr-FR" sz="2200" b="1" dirty="0">
                <a:solidFill>
                  <a:schemeClr val="tx1"/>
                </a:solidFill>
                <a:latin typeface="Times New Roman" panose="02020603050405020304" pitchFamily="18" charset="0"/>
                <a:cs typeface="Times New Roman" panose="02020603050405020304" pitchFamily="18" charset="0"/>
              </a:rPr>
              <a:t>Le patient </a:t>
            </a:r>
            <a:r>
              <a:rPr lang="fr-FR" sz="2200" dirty="0">
                <a:solidFill>
                  <a:schemeClr val="tx1"/>
                </a:solidFill>
                <a:latin typeface="Times New Roman" panose="02020603050405020304" pitchFamily="18" charset="0"/>
                <a:cs typeface="Times New Roman" panose="02020603050405020304" pitchFamily="18" charset="0"/>
              </a:rPr>
              <a:t>: </a:t>
            </a:r>
            <a:r>
              <a:rPr lang="fr-FR" sz="2200" dirty="0">
                <a:solidFill>
                  <a:schemeClr val="tx1"/>
                </a:solidFill>
                <a:latin typeface="Times New Roman" panose="02020603050405020304" pitchFamily="18" charset="0"/>
                <a:ea typeface="PMingLiU-ExtB" panose="02020500000000000000" pitchFamily="18" charset="-120"/>
                <a:cs typeface="Times New Roman" panose="02020603050405020304" pitchFamily="18" charset="0"/>
              </a:rPr>
              <a:t>inscription souple et permanente, accueillant le patient « là où il en est », respectant son autogestion de l’apprentissage (environ 2 ans en psychiatrie pour couvrir un </a:t>
            </a:r>
            <a:r>
              <a:rPr lang="fr-FR" sz="2200" dirty="0" err="1">
                <a:solidFill>
                  <a:schemeClr val="tx1"/>
                </a:solidFill>
                <a:latin typeface="Times New Roman" panose="02020603050405020304" pitchFamily="18" charset="0"/>
                <a:ea typeface="PMingLiU-ExtB" panose="02020500000000000000" pitchFamily="18" charset="-120"/>
                <a:cs typeface="Times New Roman" panose="02020603050405020304" pitchFamily="18" charset="0"/>
              </a:rPr>
              <a:t>PETP</a:t>
            </a:r>
            <a:r>
              <a:rPr lang="fr-FR" sz="2200" dirty="0">
                <a:solidFill>
                  <a:schemeClr val="tx1"/>
                </a:solidFill>
                <a:latin typeface="Times New Roman" panose="02020603050405020304" pitchFamily="18" charset="0"/>
                <a:ea typeface="PMingLiU-ExtB" panose="02020500000000000000" pitchFamily="18" charset="-120"/>
                <a:cs typeface="Times New Roman" panose="02020603050405020304" pitchFamily="18" charset="0"/>
              </a:rPr>
              <a:t> complet)</a:t>
            </a:r>
          </a:p>
          <a:p>
            <a:pPr marL="614363" lvl="1" indent="-342900" algn="just">
              <a:lnSpc>
                <a:spcPct val="110000"/>
              </a:lnSpc>
              <a:spcBef>
                <a:spcPts val="0"/>
              </a:spcBef>
              <a:spcAft>
                <a:spcPts val="0"/>
              </a:spcAft>
              <a:buClrTx/>
              <a:buFont typeface="Courier New" panose="02070309020205020404" pitchFamily="49" charset="0"/>
              <a:buChar char="o"/>
            </a:pPr>
            <a:r>
              <a:rPr lang="fr-FR" sz="2200" b="1" dirty="0">
                <a:solidFill>
                  <a:schemeClr val="tx1"/>
                </a:solidFill>
                <a:latin typeface="Times New Roman" panose="02020603050405020304" pitchFamily="18" charset="0"/>
                <a:cs typeface="Times New Roman" panose="02020603050405020304" pitchFamily="18" charset="0"/>
              </a:rPr>
              <a:t>Le professionnel </a:t>
            </a:r>
            <a:r>
              <a:rPr lang="fr-FR" sz="2200" dirty="0">
                <a:solidFill>
                  <a:schemeClr val="tx1"/>
                </a:solidFill>
                <a:latin typeface="Times New Roman" panose="02020603050405020304" pitchFamily="18" charset="0"/>
                <a:cs typeface="Times New Roman" panose="02020603050405020304" pitchFamily="18" charset="0"/>
              </a:rPr>
              <a:t>: plusieurs disciplines, évolutivité des intervenants au fur à mesure des formations et motivations. </a:t>
            </a:r>
          </a:p>
          <a:p>
            <a:pPr marL="614363" lvl="1" indent="-342900" algn="just">
              <a:lnSpc>
                <a:spcPct val="110000"/>
              </a:lnSpc>
              <a:spcBef>
                <a:spcPts val="0"/>
              </a:spcBef>
              <a:spcAft>
                <a:spcPts val="0"/>
              </a:spcAft>
              <a:buClrTx/>
              <a:buFont typeface="Courier New" panose="02070309020205020404" pitchFamily="49" charset="0"/>
              <a:buChar char="o"/>
            </a:pPr>
            <a:r>
              <a:rPr lang="fr-FR" sz="2200" b="1" dirty="0">
                <a:solidFill>
                  <a:schemeClr val="tx1"/>
                </a:solidFill>
                <a:latin typeface="Times New Roman" panose="02020603050405020304" pitchFamily="18" charset="0"/>
                <a:cs typeface="Times New Roman" panose="02020603050405020304" pitchFamily="18" charset="0"/>
              </a:rPr>
              <a:t>L’institution</a:t>
            </a:r>
            <a:r>
              <a:rPr lang="fr-FR" sz="2200" dirty="0">
                <a:solidFill>
                  <a:schemeClr val="tx1"/>
                </a:solidFill>
                <a:latin typeface="Times New Roman" panose="02020603050405020304" pitchFamily="18" charset="0"/>
                <a:cs typeface="Times New Roman" panose="02020603050405020304" pitchFamily="18" charset="0"/>
              </a:rPr>
              <a:t> : ne reposant pas sur la même personne de manière à ne pas impacter le soin régulier. </a:t>
            </a:r>
          </a:p>
        </p:txBody>
      </p:sp>
      <p:sp>
        <p:nvSpPr>
          <p:cNvPr id="5" name="Espace réservé du pied de page 4"/>
          <p:cNvSpPr>
            <a:spLocks noGrp="1"/>
          </p:cNvSpPr>
          <p:nvPr>
            <p:ph type="ftr" sz="quarter" idx="11"/>
          </p:nvPr>
        </p:nvSpPr>
        <p:spPr/>
        <p:txBody>
          <a:bodyPr/>
          <a:lstStyle/>
          <a:p>
            <a:r>
              <a:rPr lang="fr-FR" b="1" dirty="0"/>
              <a:t>© www.drbarbaracombes.com</a:t>
            </a:r>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13</a:t>
            </a:fld>
            <a:endParaRPr lang="fr-BE" dirty="0"/>
          </a:p>
        </p:txBody>
      </p:sp>
    </p:spTree>
    <p:extLst>
      <p:ext uri="{BB962C8B-B14F-4D97-AF65-F5344CB8AC3E}">
        <p14:creationId xmlns:p14="http://schemas.microsoft.com/office/powerpoint/2010/main" val="381310053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188640"/>
            <a:ext cx="8568952" cy="1224136"/>
          </a:xfrm>
        </p:spPr>
        <p:txBody>
          <a:bodyPr>
            <a:noAutofit/>
          </a:bodyPr>
          <a:lstStyle/>
          <a:p>
            <a:pPr algn="ctr"/>
            <a:r>
              <a:rPr lang="fr-FR" sz="3600" b="1" dirty="0">
                <a:solidFill>
                  <a:srgbClr val="FF580D"/>
                </a:solidFill>
                <a:effectLst/>
              </a:rPr>
              <a:t>Matérialiser la maladie chronique</a:t>
            </a:r>
            <a:endParaRPr lang="fr-FR" sz="3200" b="1" dirty="0">
              <a:solidFill>
                <a:srgbClr val="FF580D"/>
              </a:solidFill>
            </a:endParaRPr>
          </a:p>
        </p:txBody>
      </p:sp>
      <p:sp>
        <p:nvSpPr>
          <p:cNvPr id="3" name="Espace réservé du contenu 2"/>
          <p:cNvSpPr>
            <a:spLocks noGrp="1"/>
          </p:cNvSpPr>
          <p:nvPr>
            <p:ph idx="1"/>
          </p:nvPr>
        </p:nvSpPr>
        <p:spPr>
          <a:xfrm>
            <a:off x="107504" y="1772816"/>
            <a:ext cx="8928992" cy="4464496"/>
          </a:xfrm>
        </p:spPr>
        <p:txBody>
          <a:bodyPr>
            <a:noAutofit/>
          </a:bodyPr>
          <a:lstStyle/>
          <a:p>
            <a:pPr marL="0" indent="0">
              <a:lnSpc>
                <a:spcPts val="2000"/>
              </a:lnSpc>
              <a:spcBef>
                <a:spcPts val="0"/>
              </a:spcBef>
              <a:spcAft>
                <a:spcPts val="0"/>
              </a:spcAft>
              <a:buClrTx/>
              <a:buNone/>
            </a:pPr>
            <a:r>
              <a:rPr lang="fr-FR" sz="2200" b="1" dirty="0">
                <a:solidFill>
                  <a:schemeClr val="tx1"/>
                </a:solidFill>
                <a:latin typeface="Times New Roman" panose="02020603050405020304" pitchFamily="18" charset="0"/>
                <a:cs typeface="Times New Roman" panose="02020603050405020304" pitchFamily="18" charset="0"/>
              </a:rPr>
              <a:t>COMME UN ÉVÈNEMENT </a:t>
            </a:r>
          </a:p>
          <a:p>
            <a:pPr lvl="1" algn="just">
              <a:lnSpc>
                <a:spcPts val="2000"/>
              </a:lnSpc>
              <a:spcBef>
                <a:spcPts val="0"/>
              </a:spcBef>
              <a:spcAft>
                <a:spcPts val="0"/>
              </a:spcAft>
              <a:buClrTx/>
              <a:buFont typeface="Arial" panose="020B0604020202020204" pitchFamily="34" charset="0"/>
              <a:buChar char="•"/>
            </a:pPr>
            <a:r>
              <a:rPr lang="fr-FR" sz="2200" b="1" dirty="0">
                <a:solidFill>
                  <a:schemeClr val="tx1"/>
                </a:solidFill>
                <a:latin typeface="Times New Roman" panose="02020603050405020304" pitchFamily="18" charset="0"/>
                <a:cs typeface="Times New Roman" panose="02020603050405020304" pitchFamily="18" charset="0"/>
              </a:rPr>
              <a:t>Non immuable, </a:t>
            </a:r>
            <a:r>
              <a:rPr lang="fr-FR" sz="2200" dirty="0">
                <a:solidFill>
                  <a:schemeClr val="tx1"/>
                </a:solidFill>
                <a:latin typeface="Times New Roman" panose="02020603050405020304" pitchFamily="18" charset="0"/>
                <a:cs typeface="Times New Roman" panose="02020603050405020304" pitchFamily="18" charset="0"/>
              </a:rPr>
              <a:t>« tare génétique » inéluctable. Tenir compte de l’acquis, environnement, conditions de vie, éducation… </a:t>
            </a:r>
            <a:endParaRPr lang="fr-FR" sz="2200" b="1" dirty="0">
              <a:solidFill>
                <a:schemeClr val="tx1"/>
              </a:solidFill>
              <a:latin typeface="Times New Roman" panose="02020603050405020304" pitchFamily="18" charset="0"/>
              <a:cs typeface="Times New Roman" panose="02020603050405020304" pitchFamily="18" charset="0"/>
            </a:endParaRPr>
          </a:p>
          <a:p>
            <a:pPr lvl="1" algn="just">
              <a:lnSpc>
                <a:spcPts val="2000"/>
              </a:lnSpc>
              <a:spcBef>
                <a:spcPts val="0"/>
              </a:spcBef>
              <a:spcAft>
                <a:spcPts val="0"/>
              </a:spcAft>
              <a:buClrTx/>
              <a:buFont typeface="Arial" panose="020B0604020202020204" pitchFamily="34" charset="0"/>
              <a:buChar char="•"/>
            </a:pPr>
            <a:r>
              <a:rPr lang="fr-FR" sz="2200" b="1" dirty="0">
                <a:solidFill>
                  <a:schemeClr val="tx1"/>
                </a:solidFill>
                <a:latin typeface="Times New Roman" panose="02020603050405020304" pitchFamily="18" charset="0"/>
                <a:cs typeface="Times New Roman" panose="02020603050405020304" pitchFamily="18" charset="0"/>
              </a:rPr>
              <a:t>Fragilisant</a:t>
            </a:r>
            <a:r>
              <a:rPr lang="fr-FR" sz="2200" dirty="0">
                <a:solidFill>
                  <a:schemeClr val="tx1"/>
                </a:solidFill>
                <a:latin typeface="Times New Roman" panose="02020603050405020304" pitchFamily="18" charset="0"/>
                <a:cs typeface="Times New Roman" panose="02020603050405020304" pitchFamily="18" charset="0"/>
              </a:rPr>
              <a:t> l’être dans son intégrité </a:t>
            </a:r>
            <a:r>
              <a:rPr lang="fr-FR" sz="2200" i="1" dirty="0">
                <a:solidFill>
                  <a:schemeClr val="tx1"/>
                </a:solidFill>
                <a:latin typeface="Times New Roman" panose="02020603050405020304" pitchFamily="18" charset="0"/>
                <a:cs typeface="Times New Roman" panose="02020603050405020304" pitchFamily="18" charset="0"/>
              </a:rPr>
              <a:t>psychique</a:t>
            </a:r>
            <a:r>
              <a:rPr lang="fr-FR" sz="2200" dirty="0">
                <a:solidFill>
                  <a:schemeClr val="tx1"/>
                </a:solidFill>
                <a:latin typeface="Times New Roman" panose="02020603050405020304" pitchFamily="18" charset="0"/>
                <a:cs typeface="Times New Roman" panose="02020603050405020304" pitchFamily="18" charset="0"/>
              </a:rPr>
              <a:t> et </a:t>
            </a:r>
            <a:r>
              <a:rPr lang="fr-FR" sz="2200" i="1" dirty="0">
                <a:solidFill>
                  <a:schemeClr val="tx1"/>
                </a:solidFill>
                <a:latin typeface="Times New Roman" panose="02020603050405020304" pitchFamily="18" charset="0"/>
                <a:cs typeface="Times New Roman" panose="02020603050405020304" pitchFamily="18" charset="0"/>
              </a:rPr>
              <a:t>somatique, sociale et ses habitudes et hygiène de vie</a:t>
            </a:r>
            <a:r>
              <a:rPr lang="fr-FR" sz="2200" dirty="0">
                <a:solidFill>
                  <a:schemeClr val="tx1"/>
                </a:solidFill>
                <a:latin typeface="Times New Roman" panose="02020603050405020304" pitchFamily="18" charset="0"/>
                <a:cs typeface="Times New Roman" panose="02020603050405020304" pitchFamily="18" charset="0"/>
              </a:rPr>
              <a:t>.</a:t>
            </a:r>
          </a:p>
          <a:p>
            <a:pPr lvl="1" algn="just">
              <a:lnSpc>
                <a:spcPts val="2000"/>
              </a:lnSpc>
              <a:spcBef>
                <a:spcPts val="0"/>
              </a:spcBef>
              <a:spcAft>
                <a:spcPts val="0"/>
              </a:spcAft>
              <a:buClrTx/>
              <a:buFont typeface="Arial" panose="020B0604020202020204" pitchFamily="34" charset="0"/>
              <a:buChar char="•"/>
            </a:pPr>
            <a:r>
              <a:rPr lang="fr-FR" sz="2200" b="1" dirty="0">
                <a:solidFill>
                  <a:schemeClr val="tx1"/>
                </a:solidFill>
                <a:latin typeface="Times New Roman" panose="02020603050405020304" pitchFamily="18" charset="0"/>
                <a:cs typeface="Times New Roman" panose="02020603050405020304" pitchFamily="18" charset="0"/>
              </a:rPr>
              <a:t>Amenant</a:t>
            </a:r>
            <a:r>
              <a:rPr lang="fr-FR" sz="2200" dirty="0">
                <a:solidFill>
                  <a:schemeClr val="tx1"/>
                </a:solidFill>
                <a:latin typeface="Times New Roman" panose="02020603050405020304" pitchFamily="18" charset="0"/>
                <a:cs typeface="Times New Roman" panose="02020603050405020304" pitchFamily="18" charset="0"/>
              </a:rPr>
              <a:t> de nouvelles tâches au patient : travail pour </a:t>
            </a:r>
            <a:r>
              <a:rPr lang="fr-FR" sz="2200" i="1" dirty="0">
                <a:solidFill>
                  <a:schemeClr val="tx1"/>
                </a:solidFill>
                <a:latin typeface="Times New Roman" panose="02020603050405020304" pitchFamily="18" charset="0"/>
                <a:cs typeface="Times New Roman" panose="02020603050405020304" pitchFamily="18" charset="0"/>
              </a:rPr>
              <a:t>s’approprier </a:t>
            </a:r>
            <a:r>
              <a:rPr lang="fr-FR" sz="2200" dirty="0">
                <a:solidFill>
                  <a:schemeClr val="tx1"/>
                </a:solidFill>
                <a:latin typeface="Times New Roman" panose="02020603050405020304" pitchFamily="18" charset="0"/>
                <a:cs typeface="Times New Roman" panose="02020603050405020304" pitchFamily="18" charset="0"/>
              </a:rPr>
              <a:t>sa maladie, gérer </a:t>
            </a:r>
            <a:r>
              <a:rPr lang="fr-FR" sz="2200" i="1" dirty="0">
                <a:solidFill>
                  <a:schemeClr val="tx1"/>
                </a:solidFill>
                <a:latin typeface="Times New Roman" panose="02020603050405020304" pitchFamily="18" charset="0"/>
                <a:cs typeface="Times New Roman" panose="02020603050405020304" pitchFamily="18" charset="0"/>
              </a:rPr>
              <a:t>la rechute, </a:t>
            </a:r>
            <a:r>
              <a:rPr lang="fr-FR" sz="2200" dirty="0">
                <a:solidFill>
                  <a:schemeClr val="tx1"/>
                </a:solidFill>
                <a:latin typeface="Times New Roman" panose="02020603050405020304" pitchFamily="18" charset="0"/>
                <a:cs typeface="Times New Roman" panose="02020603050405020304" pitchFamily="18" charset="0"/>
              </a:rPr>
              <a:t>être acteur de son soin, retrouver une continuité de vie satisfaisante pour lui.</a:t>
            </a:r>
          </a:p>
          <a:p>
            <a:pPr marL="0" indent="0" algn="just">
              <a:lnSpc>
                <a:spcPts val="2000"/>
              </a:lnSpc>
              <a:spcBef>
                <a:spcPts val="0"/>
              </a:spcBef>
              <a:spcAft>
                <a:spcPts val="0"/>
              </a:spcAft>
              <a:buNone/>
            </a:pPr>
            <a:r>
              <a:rPr lang="fr-FR" sz="2200" b="1" dirty="0">
                <a:solidFill>
                  <a:schemeClr val="tx1"/>
                </a:solidFill>
                <a:latin typeface="Times New Roman" panose="02020603050405020304" pitchFamily="18" charset="0"/>
                <a:cs typeface="Times New Roman" panose="02020603050405020304" pitchFamily="18" charset="0"/>
              </a:rPr>
              <a:t>COMME UN DEFI À RELEVER </a:t>
            </a:r>
          </a:p>
          <a:p>
            <a:pPr marL="361950" lvl="1" indent="-180975" algn="just">
              <a:lnSpc>
                <a:spcPts val="2000"/>
              </a:lnSpc>
              <a:spcBef>
                <a:spcPts val="0"/>
              </a:spcBef>
              <a:spcAft>
                <a:spcPts val="0"/>
              </a:spcAft>
              <a:buClrTx/>
              <a:buFont typeface="Arial" panose="020B0604020202020204" pitchFamily="34" charset="0"/>
              <a:buChar char="•"/>
            </a:pPr>
            <a:r>
              <a:rPr lang="fr-FR" sz="2200" b="1" dirty="0">
                <a:solidFill>
                  <a:schemeClr val="tx1"/>
                </a:solidFill>
                <a:latin typeface="Times New Roman" panose="02020603050405020304" pitchFamily="18" charset="0"/>
                <a:cs typeface="Times New Roman" panose="02020603050405020304" pitchFamily="18" charset="0"/>
              </a:rPr>
              <a:t>Réinventer</a:t>
            </a:r>
            <a:r>
              <a:rPr lang="fr-FR" sz="2200" dirty="0">
                <a:solidFill>
                  <a:schemeClr val="tx1"/>
                </a:solidFill>
                <a:latin typeface="Times New Roman" panose="02020603050405020304" pitchFamily="18" charset="0"/>
                <a:cs typeface="Times New Roman" panose="02020603050405020304" pitchFamily="18" charset="0"/>
              </a:rPr>
              <a:t> une démarche, pour éviter un « ronron thérapeutique » </a:t>
            </a:r>
          </a:p>
          <a:p>
            <a:pPr marL="361950" lvl="1" indent="-180975" algn="just">
              <a:lnSpc>
                <a:spcPts val="2000"/>
              </a:lnSpc>
              <a:spcBef>
                <a:spcPts val="0"/>
              </a:spcBef>
              <a:spcAft>
                <a:spcPts val="0"/>
              </a:spcAft>
              <a:buClrTx/>
              <a:buFont typeface="Arial" panose="020B0604020202020204" pitchFamily="34" charset="0"/>
              <a:buChar char="•"/>
            </a:pPr>
            <a:r>
              <a:rPr lang="fr-FR" sz="2200" b="1" dirty="0">
                <a:solidFill>
                  <a:schemeClr val="tx1"/>
                </a:solidFill>
                <a:latin typeface="Times New Roman" panose="02020603050405020304" pitchFamily="18" charset="0"/>
                <a:cs typeface="Times New Roman" panose="02020603050405020304" pitchFamily="18" charset="0"/>
              </a:rPr>
              <a:t>Transformer</a:t>
            </a:r>
            <a:r>
              <a:rPr lang="fr-FR" sz="2200" dirty="0">
                <a:solidFill>
                  <a:schemeClr val="tx1"/>
                </a:solidFill>
                <a:latin typeface="Times New Roman" panose="02020603050405020304" pitchFamily="18" charset="0"/>
                <a:cs typeface="Times New Roman" panose="02020603050405020304" pitchFamily="18" charset="0"/>
              </a:rPr>
              <a:t> les domaines de fragilisation, en domaines de travail dans un objectif de rétablissement </a:t>
            </a:r>
            <a:r>
              <a:rPr lang="fr-FR" dirty="0">
                <a:solidFill>
                  <a:schemeClr val="tx1"/>
                </a:solidFill>
                <a:latin typeface="Times New Roman" panose="02020603050405020304" pitchFamily="18" charset="0"/>
                <a:cs typeface="Times New Roman" panose="02020603050405020304" pitchFamily="18" charset="0"/>
              </a:rPr>
              <a:t>(dépasser la simple réponse au traitement pour refonctionner)</a:t>
            </a:r>
          </a:p>
          <a:p>
            <a:pPr marL="361950" lvl="1" indent="-180975" algn="just">
              <a:lnSpc>
                <a:spcPts val="2000"/>
              </a:lnSpc>
              <a:spcBef>
                <a:spcPts val="0"/>
              </a:spcBef>
              <a:spcAft>
                <a:spcPts val="0"/>
              </a:spcAft>
              <a:buClrTx/>
              <a:buFont typeface="Arial" panose="020B0604020202020204" pitchFamily="34" charset="0"/>
              <a:buChar char="•"/>
            </a:pPr>
            <a:r>
              <a:rPr lang="fr-FR" sz="2200" b="1" dirty="0">
                <a:solidFill>
                  <a:schemeClr val="tx1"/>
                </a:solidFill>
                <a:latin typeface="Times New Roman" panose="02020603050405020304" pitchFamily="18" charset="0"/>
                <a:cs typeface="Times New Roman" panose="02020603050405020304" pitchFamily="18" charset="0"/>
              </a:rPr>
              <a:t>Désacraliser la rechute, </a:t>
            </a:r>
            <a:r>
              <a:rPr lang="fr-FR" sz="2200" dirty="0">
                <a:solidFill>
                  <a:schemeClr val="tx1"/>
                </a:solidFill>
                <a:latin typeface="Times New Roman" panose="02020603050405020304" pitchFamily="18" charset="0"/>
                <a:cs typeface="Times New Roman" panose="02020603050405020304" pitchFamily="18" charset="0"/>
              </a:rPr>
              <a:t>pour en diminuer la gravité, construire son observance en acceptant plusieurs étapes de stabilisation, en connaissant la phase aigue, moment riche en symptomatologie qui sert de repères et d’ancrage pour la relation thérapeutique et éducative. </a:t>
            </a:r>
          </a:p>
        </p:txBody>
      </p:sp>
      <p:sp>
        <p:nvSpPr>
          <p:cNvPr id="5" name="Espace réservé du pied de page 4"/>
          <p:cNvSpPr>
            <a:spLocks noGrp="1"/>
          </p:cNvSpPr>
          <p:nvPr>
            <p:ph type="ftr" sz="quarter" idx="11"/>
          </p:nvPr>
        </p:nvSpPr>
        <p:spPr/>
        <p:txBody>
          <a:bodyPr/>
          <a:lstStyle/>
          <a:p>
            <a:r>
              <a:rPr lang="fr-FR" b="1"/>
              <a:t>© www.drbarbaracombes.com</a:t>
            </a:r>
            <a:endParaRPr lang="fr-FR" b="1"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14</a:t>
            </a:fld>
            <a:endParaRPr lang="fr-BE" dirty="0"/>
          </a:p>
        </p:txBody>
      </p:sp>
    </p:spTree>
    <p:extLst>
      <p:ext uri="{BB962C8B-B14F-4D97-AF65-F5344CB8AC3E}">
        <p14:creationId xmlns:p14="http://schemas.microsoft.com/office/powerpoint/2010/main" val="130091008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146869"/>
            <a:ext cx="8712968" cy="1473753"/>
          </a:xfrm>
        </p:spPr>
        <p:txBody>
          <a:bodyPr>
            <a:normAutofit/>
          </a:bodyPr>
          <a:lstStyle/>
          <a:p>
            <a:pPr algn="ctr"/>
            <a:r>
              <a:rPr lang="fr-FR" sz="3600" dirty="0"/>
              <a:t>Allier soin et enseignement :</a:t>
            </a:r>
            <a:br>
              <a:rPr lang="fr-FR" sz="3600" dirty="0"/>
            </a:br>
            <a:r>
              <a:rPr lang="fr-FR" sz="2700" dirty="0"/>
              <a:t>Négocier un paradoxe relationnel </a:t>
            </a:r>
            <a:br>
              <a:rPr lang="fr-FR" sz="2700" dirty="0"/>
            </a:br>
            <a:endParaRPr lang="fr-FR" sz="2700" dirty="0"/>
          </a:p>
        </p:txBody>
      </p:sp>
      <p:sp>
        <p:nvSpPr>
          <p:cNvPr id="3" name="Espace réservé du contenu 2"/>
          <p:cNvSpPr>
            <a:spLocks noGrp="1"/>
          </p:cNvSpPr>
          <p:nvPr>
            <p:ph idx="1"/>
          </p:nvPr>
        </p:nvSpPr>
        <p:spPr>
          <a:xfrm>
            <a:off x="0" y="1803053"/>
            <a:ext cx="9036496" cy="4434259"/>
          </a:xfrm>
        </p:spPr>
        <p:txBody>
          <a:bodyPr>
            <a:normAutofit/>
          </a:bodyPr>
          <a:lstStyle/>
          <a:p>
            <a:pPr marL="201168" lvl="1" indent="0" algn="just">
              <a:lnSpc>
                <a:spcPct val="100000"/>
              </a:lnSpc>
              <a:spcBef>
                <a:spcPts val="0"/>
              </a:spcBef>
              <a:spcAft>
                <a:spcPts val="0"/>
              </a:spcAft>
              <a:buClrTx/>
              <a:buNone/>
            </a:pPr>
            <a:r>
              <a:rPr lang="fr-FR" sz="2000" b="1" dirty="0">
                <a:solidFill>
                  <a:schemeClr val="tx1"/>
                </a:solidFill>
                <a:latin typeface="Times New Roman" panose="02020603050405020304" pitchFamily="18" charset="0"/>
                <a:cs typeface="Times New Roman" panose="02020603050405020304" pitchFamily="18" charset="0"/>
              </a:rPr>
              <a:t>VOULOIR PARTAGER DES CONNAISSANCES</a:t>
            </a:r>
            <a:r>
              <a:rPr lang="fr-FR" sz="2000" dirty="0">
                <a:solidFill>
                  <a:schemeClr val="tx1"/>
                </a:solidFill>
                <a:latin typeface="Times New Roman" panose="02020603050405020304" pitchFamily="18" charset="0"/>
                <a:cs typeface="Times New Roman" panose="02020603050405020304" pitchFamily="18" charset="0"/>
              </a:rPr>
              <a:t> auxquelles on a été formé</a:t>
            </a:r>
          </a:p>
          <a:p>
            <a:pPr marL="201168" lvl="1" indent="0" algn="just">
              <a:lnSpc>
                <a:spcPct val="100000"/>
              </a:lnSpc>
              <a:spcBef>
                <a:spcPts val="0"/>
              </a:spcBef>
              <a:spcAft>
                <a:spcPts val="0"/>
              </a:spcAft>
              <a:buClrTx/>
              <a:buNone/>
            </a:pPr>
            <a:r>
              <a:rPr lang="fr-FR" sz="2000" b="1" dirty="0">
                <a:solidFill>
                  <a:schemeClr val="tx1"/>
                </a:solidFill>
                <a:latin typeface="Times New Roman" panose="02020603050405020304" pitchFamily="18" charset="0"/>
                <a:cs typeface="Times New Roman" panose="02020603050405020304" pitchFamily="18" charset="0"/>
              </a:rPr>
              <a:t>TENIR COMPTE DES SAVOIRS QUE LE MALADE A DÉVELOPPÉS</a:t>
            </a:r>
            <a:r>
              <a:rPr lang="fr-FR" sz="2000" dirty="0">
                <a:solidFill>
                  <a:schemeClr val="tx1"/>
                </a:solidFill>
                <a:latin typeface="Times New Roman" panose="02020603050405020304" pitchFamily="18" charset="0"/>
                <a:cs typeface="Times New Roman" panose="02020603050405020304" pitchFamily="18" charset="0"/>
              </a:rPr>
              <a:t> (</a:t>
            </a:r>
            <a:r>
              <a:rPr lang="fr-FR" sz="2000" dirty="0" err="1">
                <a:solidFill>
                  <a:schemeClr val="tx1"/>
                </a:solidFill>
                <a:latin typeface="Times New Roman" panose="02020603050405020304" pitchFamily="18" charset="0"/>
                <a:cs typeface="Times New Roman" panose="02020603050405020304" pitchFamily="18" charset="0"/>
              </a:rPr>
              <a:t>empowerment</a:t>
            </a:r>
            <a:r>
              <a:rPr lang="fr-FR" sz="2000" dirty="0">
                <a:solidFill>
                  <a:schemeClr val="tx1"/>
                </a:solidFill>
                <a:latin typeface="Times New Roman" panose="02020603050405020304" pitchFamily="18" charset="0"/>
                <a:cs typeface="Times New Roman" panose="02020603050405020304" pitchFamily="18" charset="0"/>
              </a:rPr>
              <a:t>) « mettre des paroles et des actes sur la chanson médicale du soignant » </a:t>
            </a:r>
          </a:p>
          <a:p>
            <a:pPr marL="201168" lvl="1" indent="0" algn="just">
              <a:lnSpc>
                <a:spcPct val="100000"/>
              </a:lnSpc>
              <a:spcBef>
                <a:spcPts val="0"/>
              </a:spcBef>
              <a:spcAft>
                <a:spcPts val="0"/>
              </a:spcAft>
              <a:buClrTx/>
              <a:buNone/>
            </a:pPr>
            <a:r>
              <a:rPr lang="fr-FR" sz="2000" b="1" dirty="0">
                <a:solidFill>
                  <a:schemeClr val="tx1"/>
                </a:solidFill>
                <a:latin typeface="Times New Roman" panose="02020603050405020304" pitchFamily="18" charset="0"/>
                <a:cs typeface="Times New Roman" panose="02020603050405020304" pitchFamily="18" charset="0"/>
              </a:rPr>
              <a:t>SAVOIR DISTINGUER LES DIFFÉRENTS MOMENTS </a:t>
            </a:r>
            <a:r>
              <a:rPr lang="fr-FR" sz="2000" dirty="0">
                <a:solidFill>
                  <a:schemeClr val="tx1"/>
                </a:solidFill>
                <a:latin typeface="Times New Roman" panose="02020603050405020304" pitchFamily="18" charset="0"/>
                <a:cs typeface="Times New Roman" panose="02020603050405020304" pitchFamily="18" charset="0"/>
              </a:rPr>
              <a:t>et compétences du déroulé du soin :</a:t>
            </a:r>
            <a:r>
              <a:rPr lang="fr-FR" sz="2000" b="1" dirty="0">
                <a:solidFill>
                  <a:schemeClr val="tx1"/>
                </a:solidFill>
                <a:latin typeface="Times New Roman" panose="02020603050405020304" pitchFamily="18" charset="0"/>
                <a:cs typeface="Times New Roman" panose="02020603050405020304" pitchFamily="18" charset="0"/>
              </a:rPr>
              <a:t> </a:t>
            </a:r>
            <a:r>
              <a:rPr lang="fr-FR" sz="2000" dirty="0">
                <a:solidFill>
                  <a:schemeClr val="tx1"/>
                </a:solidFill>
                <a:latin typeface="Times New Roman" panose="02020603050405020304" pitchFamily="18" charset="0"/>
                <a:cs typeface="Times New Roman" panose="02020603050405020304" pitchFamily="18" charset="0"/>
              </a:rPr>
              <a:t>Le soin technique « réparateur », est </a:t>
            </a:r>
            <a:r>
              <a:rPr lang="fr-FR" sz="2000" i="1" dirty="0">
                <a:solidFill>
                  <a:schemeClr val="tx1"/>
                </a:solidFill>
                <a:latin typeface="Times New Roman" panose="02020603050405020304" pitchFamily="18" charset="0"/>
                <a:cs typeface="Times New Roman" panose="02020603050405020304" pitchFamily="18" charset="0"/>
              </a:rPr>
              <a:t>une</a:t>
            </a:r>
            <a:r>
              <a:rPr lang="fr-FR" sz="2000" dirty="0">
                <a:solidFill>
                  <a:schemeClr val="tx1"/>
                </a:solidFill>
                <a:latin typeface="Times New Roman" panose="02020603050405020304" pitchFamily="18" charset="0"/>
                <a:cs typeface="Times New Roman" panose="02020603050405020304" pitchFamily="18" charset="0"/>
              </a:rPr>
              <a:t> compétence </a:t>
            </a:r>
            <a:r>
              <a:rPr lang="fr-FR" sz="2000" i="1" dirty="0">
                <a:solidFill>
                  <a:schemeClr val="tx1"/>
                </a:solidFill>
                <a:latin typeface="Times New Roman" panose="02020603050405020304" pitchFamily="18" charset="0"/>
                <a:cs typeface="Times New Roman" panose="02020603050405020304" pitchFamily="18" charset="0"/>
              </a:rPr>
              <a:t>parmi d’autres</a:t>
            </a:r>
            <a:r>
              <a:rPr lang="fr-FR" sz="2000" dirty="0">
                <a:solidFill>
                  <a:schemeClr val="tx1"/>
                </a:solidFill>
                <a:latin typeface="Times New Roman" panose="02020603050405020304" pitchFamily="18" charset="0"/>
                <a:cs typeface="Times New Roman" panose="02020603050405020304" pitchFamily="18" charset="0"/>
              </a:rPr>
              <a:t>, qui l’encadrent pour être humainement supportable et efficace (banalisation, </a:t>
            </a:r>
            <a:r>
              <a:rPr lang="fr-FR" sz="2000" dirty="0" err="1">
                <a:solidFill>
                  <a:schemeClr val="tx1"/>
                </a:solidFill>
                <a:latin typeface="Times New Roman" panose="02020603050405020304" pitchFamily="18" charset="0"/>
                <a:cs typeface="Times New Roman" panose="02020603050405020304" pitchFamily="18" charset="0"/>
              </a:rPr>
              <a:t>harmoni-sation</a:t>
            </a:r>
            <a:r>
              <a:rPr lang="fr-FR" sz="2000" dirty="0">
                <a:solidFill>
                  <a:schemeClr val="tx1"/>
                </a:solidFill>
                <a:latin typeface="Times New Roman" panose="02020603050405020304" pitchFamily="18" charset="0"/>
                <a:cs typeface="Times New Roman" panose="02020603050405020304" pitchFamily="18" charset="0"/>
              </a:rPr>
              <a:t> empathique, retour réflexif de construction de l’expérience et d’apprentissage). </a:t>
            </a:r>
          </a:p>
          <a:p>
            <a:pPr marL="201168" lvl="1" indent="0" algn="just">
              <a:lnSpc>
                <a:spcPct val="100000"/>
              </a:lnSpc>
              <a:spcBef>
                <a:spcPts val="0"/>
              </a:spcBef>
              <a:spcAft>
                <a:spcPts val="0"/>
              </a:spcAft>
              <a:buClrTx/>
              <a:buNone/>
            </a:pPr>
            <a:r>
              <a:rPr lang="fr-FR" sz="2000" b="1" dirty="0">
                <a:solidFill>
                  <a:schemeClr val="tx1"/>
                </a:solidFill>
                <a:latin typeface="Times New Roman" panose="02020603050405020304" pitchFamily="18" charset="0"/>
                <a:cs typeface="Times New Roman" panose="02020603050405020304" pitchFamily="18" charset="0"/>
              </a:rPr>
              <a:t>          Dans le temps éducatif </a:t>
            </a:r>
          </a:p>
          <a:p>
            <a:pPr lvl="2" algn="just">
              <a:lnSpc>
                <a:spcPct val="100000"/>
              </a:lnSpc>
              <a:spcBef>
                <a:spcPts val="0"/>
              </a:spcBef>
              <a:spcAft>
                <a:spcPts val="0"/>
              </a:spcAft>
              <a:buClrTx/>
              <a:buFont typeface="Arial" panose="020B0604020202020204" pitchFamily="34" charset="0"/>
              <a:buChar char="•"/>
            </a:pPr>
            <a:r>
              <a:rPr lang="fr-FR" sz="2000" dirty="0">
                <a:solidFill>
                  <a:schemeClr val="tx1"/>
                </a:solidFill>
                <a:latin typeface="Times New Roman" panose="02020603050405020304" pitchFamily="18" charset="0"/>
                <a:cs typeface="Times New Roman" panose="02020603050405020304" pitchFamily="18" charset="0"/>
              </a:rPr>
              <a:t>Le soignant pose sa blouse, se distancie du soin technique pour créer un espace et un temps d ’apprentissage. </a:t>
            </a:r>
          </a:p>
          <a:p>
            <a:pPr lvl="2" algn="just">
              <a:lnSpc>
                <a:spcPct val="100000"/>
              </a:lnSpc>
              <a:spcBef>
                <a:spcPts val="0"/>
              </a:spcBef>
              <a:spcAft>
                <a:spcPts val="0"/>
              </a:spcAft>
              <a:buClrTx/>
              <a:buFont typeface="Arial" panose="020B0604020202020204" pitchFamily="34" charset="0"/>
              <a:buChar char="•"/>
            </a:pPr>
            <a:r>
              <a:rPr lang="fr-FR" sz="2000" dirty="0">
                <a:solidFill>
                  <a:schemeClr val="tx1"/>
                </a:solidFill>
                <a:latin typeface="Times New Roman" panose="02020603050405020304" pitchFamily="18" charset="0"/>
                <a:cs typeface="Times New Roman" panose="02020603050405020304" pitchFamily="18" charset="0"/>
              </a:rPr>
              <a:t>Le patient met la maladie en position d’objet pour mieux la travailler </a:t>
            </a:r>
            <a:r>
              <a:rPr lang="fr-FR" sz="2000" dirty="0" err="1">
                <a:solidFill>
                  <a:schemeClr val="tx1"/>
                </a:solidFill>
                <a:latin typeface="Times New Roman" panose="02020603050405020304" pitchFamily="18" charset="0"/>
                <a:cs typeface="Times New Roman" panose="02020603050405020304" pitchFamily="18" charset="0"/>
              </a:rPr>
              <a:t>individuel-lement</a:t>
            </a:r>
            <a:r>
              <a:rPr lang="fr-FR" sz="2000" dirty="0">
                <a:solidFill>
                  <a:schemeClr val="tx1"/>
                </a:solidFill>
                <a:latin typeface="Times New Roman" panose="02020603050405020304" pitchFamily="18" charset="0"/>
                <a:cs typeface="Times New Roman" panose="02020603050405020304" pitchFamily="18" charset="0"/>
              </a:rPr>
              <a:t> et  adopte une posture d’expertise de la maladie dans le groupe</a:t>
            </a:r>
            <a:r>
              <a:rPr lang="fr-FR" sz="2000" dirty="0">
                <a:latin typeface="Times New Roman" panose="02020603050405020304" pitchFamily="18" charset="0"/>
                <a:cs typeface="Times New Roman" panose="02020603050405020304" pitchFamily="18" charset="0"/>
              </a:rPr>
              <a:t> </a:t>
            </a:r>
            <a:r>
              <a:rPr lang="fr-FR" sz="2000" dirty="0">
                <a:solidFill>
                  <a:schemeClr val="tx1"/>
                </a:solidFill>
                <a:latin typeface="Times New Roman" panose="02020603050405020304" pitchFamily="18" charset="0"/>
                <a:cs typeface="Times New Roman" panose="02020603050405020304" pitchFamily="18" charset="0"/>
              </a:rPr>
              <a:t>sans livrer son intimité.</a:t>
            </a:r>
          </a:p>
        </p:txBody>
      </p:sp>
      <p:sp>
        <p:nvSpPr>
          <p:cNvPr id="4" name="Espace réservé du pied de page 3"/>
          <p:cNvSpPr>
            <a:spLocks noGrp="1"/>
          </p:cNvSpPr>
          <p:nvPr>
            <p:ph type="ftr" sz="quarter" idx="11"/>
          </p:nvPr>
        </p:nvSpPr>
        <p:spPr/>
        <p:txBody>
          <a:bodyPr/>
          <a:lstStyle/>
          <a:p>
            <a:r>
              <a:rPr lang="fr-FR" b="1">
                <a:solidFill>
                  <a:schemeClr val="bg1"/>
                </a:solidFill>
              </a:rPr>
              <a:t>© www.drbarbaracombes.com</a:t>
            </a:r>
            <a:endParaRPr lang="fr-FR" b="1" dirty="0">
              <a:solidFill>
                <a:schemeClr val="bg1"/>
              </a:solidFill>
            </a:endParaRPr>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15</a:t>
            </a:fld>
            <a:endParaRPr lang="fr-BE" dirty="0"/>
          </a:p>
        </p:txBody>
      </p:sp>
      <p:sp>
        <p:nvSpPr>
          <p:cNvPr id="6" name="Flèche : droite 5"/>
          <p:cNvSpPr/>
          <p:nvPr/>
        </p:nvSpPr>
        <p:spPr>
          <a:xfrm>
            <a:off x="467544" y="4365104"/>
            <a:ext cx="288032" cy="216024"/>
          </a:xfrm>
          <a:prstGeom prst="rightArrow">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296372341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1" y="188640"/>
            <a:ext cx="8784975" cy="1433709"/>
          </a:xfrm>
        </p:spPr>
        <p:txBody>
          <a:bodyPr>
            <a:normAutofit/>
          </a:bodyPr>
          <a:lstStyle/>
          <a:p>
            <a:pPr algn="ctr"/>
            <a:r>
              <a:rPr lang="fr-FR" sz="3600" dirty="0"/>
              <a:t>Poser les indications d’</a:t>
            </a:r>
            <a:r>
              <a:rPr lang="fr-FR" sz="3600" dirty="0" err="1"/>
              <a:t>ETP</a:t>
            </a:r>
            <a:r>
              <a:rPr lang="fr-FR" sz="3600" dirty="0"/>
              <a:t> </a:t>
            </a:r>
            <a:br>
              <a:rPr lang="fr-FR" sz="2400" dirty="0"/>
            </a:br>
            <a:r>
              <a:rPr lang="fr-FR" sz="2400" dirty="0"/>
              <a:t>Indications biopsychosociales =  « la vraie vie »</a:t>
            </a:r>
          </a:p>
        </p:txBody>
      </p:sp>
      <p:sp>
        <p:nvSpPr>
          <p:cNvPr id="3" name="Espace réservé du contenu 2"/>
          <p:cNvSpPr>
            <a:spLocks noGrp="1"/>
          </p:cNvSpPr>
          <p:nvPr>
            <p:ph idx="1"/>
          </p:nvPr>
        </p:nvSpPr>
        <p:spPr>
          <a:xfrm>
            <a:off x="179512" y="1844824"/>
            <a:ext cx="8784975" cy="4392488"/>
          </a:xfrm>
        </p:spPr>
        <p:txBody>
          <a:bodyPr>
            <a:normAutofit/>
          </a:bodyPr>
          <a:lstStyle/>
          <a:p>
            <a:pPr marL="0" lvl="1" indent="0" algn="just">
              <a:lnSpc>
                <a:spcPct val="100000"/>
              </a:lnSpc>
              <a:spcBef>
                <a:spcPts val="0"/>
              </a:spcBef>
              <a:spcAft>
                <a:spcPts val="0"/>
              </a:spcAft>
              <a:buClrTx/>
              <a:buNone/>
            </a:pPr>
            <a:r>
              <a:rPr lang="fr-FR" sz="2200" b="1" dirty="0">
                <a:solidFill>
                  <a:schemeClr val="tx1"/>
                </a:solidFill>
                <a:latin typeface="Times New Roman" panose="02020603050405020304" pitchFamily="18" charset="0"/>
                <a:cs typeface="Times New Roman" panose="02020603050405020304" pitchFamily="18" charset="0"/>
              </a:rPr>
              <a:t>EXCLURE DES PATIENTS DU FAIT ? </a:t>
            </a:r>
            <a:endParaRPr lang="fr-FR" sz="2000" dirty="0">
              <a:solidFill>
                <a:schemeClr val="tx1"/>
              </a:solidFill>
              <a:latin typeface="Times New Roman" panose="02020603050405020304" pitchFamily="18" charset="0"/>
              <a:cs typeface="Times New Roman" panose="02020603050405020304" pitchFamily="18" charset="0"/>
            </a:endParaRPr>
          </a:p>
          <a:p>
            <a:pPr marL="285750" lvl="1" indent="-285750" algn="just">
              <a:lnSpc>
                <a:spcPct val="100000"/>
              </a:lnSpc>
              <a:spcBef>
                <a:spcPts val="0"/>
              </a:spcBef>
              <a:spcAft>
                <a:spcPts val="0"/>
              </a:spcAft>
              <a:buClrTx/>
              <a:buFont typeface="Arial" panose="020B0604020202020204" pitchFamily="34" charset="0"/>
              <a:buChar char="•"/>
            </a:pPr>
            <a:r>
              <a:rPr lang="fr-FR" sz="2000" dirty="0">
                <a:solidFill>
                  <a:schemeClr val="tx1"/>
                </a:solidFill>
                <a:latin typeface="Times New Roman" panose="02020603050405020304" pitchFamily="18" charset="0"/>
                <a:cs typeface="Times New Roman" panose="02020603050405020304" pitchFamily="18" charset="0"/>
              </a:rPr>
              <a:t>Des comorbidités addictives (ex plus de 50%  des patients bipolaires)</a:t>
            </a:r>
          </a:p>
          <a:p>
            <a:pPr marL="285750" lvl="1" indent="-285750" algn="just">
              <a:lnSpc>
                <a:spcPct val="100000"/>
              </a:lnSpc>
              <a:spcBef>
                <a:spcPts val="0"/>
              </a:spcBef>
              <a:spcAft>
                <a:spcPts val="0"/>
              </a:spcAft>
              <a:buClrTx/>
              <a:buFont typeface="Arial" panose="020B0604020202020204" pitchFamily="34" charset="0"/>
              <a:buChar char="•"/>
            </a:pPr>
            <a:r>
              <a:rPr lang="fr-FR" sz="2000" dirty="0">
                <a:solidFill>
                  <a:schemeClr val="tx1"/>
                </a:solidFill>
                <a:latin typeface="Times New Roman" panose="02020603050405020304" pitchFamily="18" charset="0"/>
                <a:cs typeface="Times New Roman" panose="02020603050405020304" pitchFamily="18" charset="0"/>
              </a:rPr>
              <a:t>Des comorbidités somatiques (idem certains </a:t>
            </a:r>
            <a:r>
              <a:rPr lang="fr-FR" sz="2000" dirty="0" err="1">
                <a:solidFill>
                  <a:schemeClr val="tx1"/>
                </a:solidFill>
                <a:latin typeface="Times New Roman" panose="02020603050405020304" pitchFamily="18" charset="0"/>
                <a:cs typeface="Times New Roman" panose="02020603050405020304" pitchFamily="18" charset="0"/>
              </a:rPr>
              <a:t>PETP</a:t>
            </a:r>
            <a:r>
              <a:rPr lang="fr-FR" sz="2000" dirty="0">
                <a:solidFill>
                  <a:schemeClr val="tx1"/>
                </a:solidFill>
                <a:latin typeface="Times New Roman" panose="02020603050405020304" pitchFamily="18" charset="0"/>
                <a:cs typeface="Times New Roman" panose="02020603050405020304" pitchFamily="18" charset="0"/>
              </a:rPr>
              <a:t> somatiques excluent la maladie psychiatrique)</a:t>
            </a:r>
          </a:p>
          <a:p>
            <a:pPr marL="285750" lvl="1" indent="-285750" algn="just">
              <a:lnSpc>
                <a:spcPct val="100000"/>
              </a:lnSpc>
              <a:spcBef>
                <a:spcPts val="0"/>
              </a:spcBef>
              <a:spcAft>
                <a:spcPts val="0"/>
              </a:spcAft>
              <a:buClrTx/>
              <a:buFont typeface="Arial" panose="020B0604020202020204" pitchFamily="34" charset="0"/>
              <a:buChar char="•"/>
            </a:pPr>
            <a:r>
              <a:rPr lang="fr-FR" sz="2000" dirty="0">
                <a:solidFill>
                  <a:schemeClr val="tx1"/>
                </a:solidFill>
                <a:latin typeface="Times New Roman" panose="02020603050405020304" pitchFamily="18" charset="0"/>
                <a:cs typeface="Times New Roman" panose="02020603050405020304" pitchFamily="18" charset="0"/>
              </a:rPr>
              <a:t>Des troubles de la personnalité, des signes « à cheval » entre 2 diagnostics </a:t>
            </a:r>
          </a:p>
          <a:p>
            <a:pPr marL="285750" lvl="1" indent="-285750" algn="just">
              <a:lnSpc>
                <a:spcPct val="100000"/>
              </a:lnSpc>
              <a:spcBef>
                <a:spcPts val="0"/>
              </a:spcBef>
              <a:spcAft>
                <a:spcPts val="0"/>
              </a:spcAft>
              <a:buClrTx/>
              <a:buFont typeface="Arial" panose="020B0604020202020204" pitchFamily="34" charset="0"/>
              <a:buChar char="•"/>
            </a:pPr>
            <a:r>
              <a:rPr lang="fr-FR" sz="2000" dirty="0">
                <a:solidFill>
                  <a:schemeClr val="tx1"/>
                </a:solidFill>
                <a:latin typeface="Times New Roman" panose="02020603050405020304" pitchFamily="18" charset="0"/>
                <a:cs typeface="Times New Roman" panose="02020603050405020304" pitchFamily="18" charset="0"/>
              </a:rPr>
              <a:t>Après une inclusion selon échelles médicales : problème déontologique, problème de déni du diagnostic (venir en </a:t>
            </a:r>
            <a:r>
              <a:rPr lang="fr-FR" sz="2000" b="1" dirty="0" err="1">
                <a:solidFill>
                  <a:schemeClr val="tx1"/>
                </a:solidFill>
                <a:latin typeface="Times New Roman" panose="02020603050405020304" pitchFamily="18" charset="0"/>
                <a:cs typeface="Times New Roman" panose="02020603050405020304" pitchFamily="18" charset="0"/>
              </a:rPr>
              <a:t>ETP</a:t>
            </a:r>
            <a:r>
              <a:rPr lang="fr-FR" sz="2000" b="1" dirty="0">
                <a:solidFill>
                  <a:schemeClr val="tx1"/>
                </a:solidFill>
                <a:latin typeface="Times New Roman" panose="02020603050405020304" pitchFamily="18" charset="0"/>
                <a:cs typeface="Times New Roman" panose="02020603050405020304" pitchFamily="18" charset="0"/>
              </a:rPr>
              <a:t> ≠ d’accepter </a:t>
            </a:r>
            <a:r>
              <a:rPr lang="fr-FR" sz="2000" dirty="0">
                <a:solidFill>
                  <a:schemeClr val="tx1"/>
                </a:solidFill>
                <a:latin typeface="Times New Roman" panose="02020603050405020304" pitchFamily="18" charset="0"/>
                <a:cs typeface="Times New Roman" panose="02020603050405020304" pitchFamily="18" charset="0"/>
              </a:rPr>
              <a:t>la maladie ou de la nommer)</a:t>
            </a:r>
          </a:p>
          <a:p>
            <a:pPr marL="0" lvl="1" indent="0" algn="just">
              <a:lnSpc>
                <a:spcPct val="100000"/>
              </a:lnSpc>
              <a:spcBef>
                <a:spcPts val="0"/>
              </a:spcBef>
              <a:spcAft>
                <a:spcPts val="0"/>
              </a:spcAft>
              <a:buClrTx/>
              <a:buNone/>
            </a:pPr>
            <a:endParaRPr lang="fr-FR" sz="20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ts val="0"/>
              </a:spcBef>
              <a:spcAft>
                <a:spcPts val="0"/>
              </a:spcAft>
              <a:buNone/>
            </a:pPr>
            <a:r>
              <a:rPr lang="fr-FR" sz="2200" b="1" dirty="0">
                <a:solidFill>
                  <a:schemeClr val="tx1"/>
                </a:solidFill>
                <a:latin typeface="Times New Roman" panose="02020603050405020304" pitchFamily="18" charset="0"/>
                <a:cs typeface="Times New Roman" panose="02020603050405020304" pitchFamily="18" charset="0"/>
              </a:rPr>
              <a:t>PROPOSER L’</a:t>
            </a:r>
            <a:r>
              <a:rPr lang="fr-FR" sz="2200" b="1" dirty="0" err="1">
                <a:solidFill>
                  <a:schemeClr val="tx1"/>
                </a:solidFill>
                <a:latin typeface="Times New Roman" panose="02020603050405020304" pitchFamily="18" charset="0"/>
                <a:cs typeface="Times New Roman" panose="02020603050405020304" pitchFamily="18" charset="0"/>
              </a:rPr>
              <a:t>ETP</a:t>
            </a:r>
            <a:r>
              <a:rPr lang="fr-FR" sz="2200" b="1" dirty="0">
                <a:solidFill>
                  <a:schemeClr val="tx1"/>
                </a:solidFill>
                <a:latin typeface="Times New Roman" panose="02020603050405020304" pitchFamily="18" charset="0"/>
                <a:cs typeface="Times New Roman" panose="02020603050405020304" pitchFamily="18" charset="0"/>
              </a:rPr>
              <a:t> dès qu’un palier de stabilisation psychique et somatique est acquis </a:t>
            </a:r>
            <a:r>
              <a:rPr lang="fr-FR" sz="2200" dirty="0">
                <a:solidFill>
                  <a:schemeClr val="tx1"/>
                </a:solidFill>
                <a:latin typeface="Times New Roman" panose="02020603050405020304" pitchFamily="18" charset="0"/>
                <a:cs typeface="Times New Roman" panose="02020603050405020304" pitchFamily="18" charset="0"/>
              </a:rPr>
              <a:t>permettant de travailler en groupe avec l’aide des </a:t>
            </a:r>
            <a:r>
              <a:rPr lang="fr-FR" sz="2200" b="1" dirty="0">
                <a:solidFill>
                  <a:schemeClr val="tx1"/>
                </a:solidFill>
                <a:latin typeface="Times New Roman" panose="02020603050405020304" pitchFamily="18" charset="0"/>
                <a:cs typeface="Times New Roman" panose="02020603050405020304" pitchFamily="18" charset="0"/>
              </a:rPr>
              <a:t>proches si le patient le désire.</a:t>
            </a:r>
            <a:endParaRPr lang="fr-FR" dirty="0">
              <a:solidFill>
                <a:schemeClr val="tx1"/>
              </a:solidFill>
              <a:latin typeface="Times New Roman" panose="02020603050405020304" pitchFamily="18" charset="0"/>
              <a:cs typeface="Times New Roman" panose="02020603050405020304" pitchFamily="18" charset="0"/>
            </a:endParaRPr>
          </a:p>
        </p:txBody>
      </p:sp>
      <p:sp>
        <p:nvSpPr>
          <p:cNvPr id="4" name="Espace réservé du pied de page 3"/>
          <p:cNvSpPr>
            <a:spLocks noGrp="1"/>
          </p:cNvSpPr>
          <p:nvPr>
            <p:ph type="ftr" sz="quarter" idx="11"/>
          </p:nvPr>
        </p:nvSpPr>
        <p:spPr/>
        <p:txBody>
          <a:bodyPr/>
          <a:lstStyle/>
          <a:p>
            <a:r>
              <a:rPr lang="fr-FR" b="1">
                <a:solidFill>
                  <a:schemeClr val="bg1"/>
                </a:solidFill>
              </a:rPr>
              <a:t>© www.drbarbaracombes.com</a:t>
            </a:r>
            <a:endParaRPr lang="fr-FR" b="1" dirty="0">
              <a:solidFill>
                <a:schemeClr val="bg1"/>
              </a:solidFill>
            </a:endParaRPr>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16</a:t>
            </a:fld>
            <a:endParaRPr lang="fr-BE" dirty="0"/>
          </a:p>
        </p:txBody>
      </p:sp>
    </p:spTree>
    <p:extLst>
      <p:ext uri="{BB962C8B-B14F-4D97-AF65-F5344CB8AC3E}">
        <p14:creationId xmlns:p14="http://schemas.microsoft.com/office/powerpoint/2010/main" val="157431238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86605"/>
            <a:ext cx="8280920" cy="1198180"/>
          </a:xfrm>
        </p:spPr>
        <p:txBody>
          <a:bodyPr>
            <a:noAutofit/>
          </a:bodyPr>
          <a:lstStyle/>
          <a:p>
            <a:pPr algn="ctr"/>
            <a:r>
              <a:rPr lang="fr-FR" sz="3200" b="1" dirty="0">
                <a:solidFill>
                  <a:srgbClr val="FF5229"/>
                </a:solidFill>
                <a:effectLst/>
                <a:latin typeface="Times New Roman" panose="02020603050405020304" pitchFamily="18" charset="0"/>
                <a:cs typeface="Times New Roman" panose="02020603050405020304" pitchFamily="18" charset="0"/>
              </a:rPr>
              <a:t> </a:t>
            </a:r>
            <a:r>
              <a:rPr lang="fr-FR" sz="3600" b="1" dirty="0">
                <a:solidFill>
                  <a:srgbClr val="FF3300"/>
                </a:solidFill>
                <a:effectLst/>
                <a:latin typeface="Times New Roman" panose="02020603050405020304" pitchFamily="18" charset="0"/>
                <a:cs typeface="Times New Roman" panose="02020603050405020304" pitchFamily="18" charset="0"/>
              </a:rPr>
              <a:t>S’entendre sur</a:t>
            </a:r>
            <a:br>
              <a:rPr lang="fr-FR" sz="3600" b="1" dirty="0">
                <a:solidFill>
                  <a:srgbClr val="FF3300"/>
                </a:solidFill>
                <a:latin typeface="Times New Roman" panose="02020603050405020304" pitchFamily="18" charset="0"/>
                <a:cs typeface="Times New Roman" panose="02020603050405020304" pitchFamily="18" charset="0"/>
              </a:rPr>
            </a:br>
            <a:r>
              <a:rPr lang="fr-FR" sz="3600" b="1" dirty="0">
                <a:solidFill>
                  <a:srgbClr val="FF3300"/>
                </a:solidFill>
                <a:latin typeface="Times New Roman" panose="02020603050405020304" pitchFamily="18" charset="0"/>
                <a:cs typeface="Times New Roman" panose="02020603050405020304" pitchFamily="18" charset="0"/>
              </a:rPr>
              <a:t>des principes éducatifs</a:t>
            </a:r>
            <a:endParaRPr lang="fr-FR" sz="3200" b="1" dirty="0">
              <a:solidFill>
                <a:srgbClr val="FF3300"/>
              </a:solidFill>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395536" y="1845734"/>
            <a:ext cx="8496943" cy="4391578"/>
          </a:xfrm>
        </p:spPr>
        <p:txBody>
          <a:bodyPr>
            <a:normAutofit fontScale="92500" lnSpcReduction="10000"/>
          </a:bodyPr>
          <a:lstStyle/>
          <a:p>
            <a:pPr marL="0" indent="0" algn="just">
              <a:lnSpc>
                <a:spcPct val="120000"/>
              </a:lnSpc>
              <a:spcBef>
                <a:spcPts val="0"/>
              </a:spcBef>
              <a:spcAft>
                <a:spcPts val="0"/>
              </a:spcAft>
              <a:buNone/>
            </a:pPr>
            <a:r>
              <a:rPr lang="fr-FR" sz="2600" b="1" dirty="0">
                <a:solidFill>
                  <a:schemeClr val="tx1"/>
                </a:solidFill>
                <a:latin typeface="Times New Roman" panose="02020603050405020304" pitchFamily="18" charset="0"/>
                <a:cs typeface="Times New Roman" panose="02020603050405020304" pitchFamily="18" charset="0"/>
              </a:rPr>
              <a:t>INFORMER LE PATIENT </a:t>
            </a:r>
            <a:r>
              <a:rPr lang="fr-FR" sz="2600" dirty="0">
                <a:solidFill>
                  <a:schemeClr val="tx1"/>
                </a:solidFill>
                <a:latin typeface="Times New Roman" panose="02020603050405020304" pitchFamily="18" charset="0"/>
                <a:cs typeface="Times New Roman" panose="02020603050405020304" pitchFamily="18" charset="0"/>
              </a:rPr>
              <a:t>Avec un </a:t>
            </a:r>
            <a:r>
              <a:rPr lang="fr-FR" sz="2600" i="1" dirty="0">
                <a:solidFill>
                  <a:schemeClr val="tx1"/>
                </a:solidFill>
                <a:latin typeface="Times New Roman" panose="02020603050405020304" pitchFamily="18" charset="0"/>
                <a:cs typeface="Times New Roman" panose="02020603050405020304" pitchFamily="18" charset="0"/>
              </a:rPr>
              <a:t>vrai contenu scientifique </a:t>
            </a:r>
            <a:r>
              <a:rPr lang="fr-FR" sz="2600" dirty="0">
                <a:solidFill>
                  <a:schemeClr val="tx1"/>
                </a:solidFill>
                <a:latin typeface="Times New Roman" panose="02020603050405020304" pitchFamily="18" charset="0"/>
                <a:cs typeface="Times New Roman" panose="02020603050405020304" pitchFamily="18" charset="0"/>
              </a:rPr>
              <a:t>dans un langage que l’équipe soignante s’approprie  et communique au patient.</a:t>
            </a:r>
          </a:p>
          <a:p>
            <a:pPr marL="0" indent="0" algn="just">
              <a:lnSpc>
                <a:spcPct val="120000"/>
              </a:lnSpc>
              <a:spcBef>
                <a:spcPts val="0"/>
              </a:spcBef>
              <a:spcAft>
                <a:spcPts val="0"/>
              </a:spcAft>
              <a:buClrTx/>
              <a:buNone/>
            </a:pPr>
            <a:r>
              <a:rPr lang="fr-FR" sz="2800" b="1" dirty="0">
                <a:solidFill>
                  <a:schemeClr val="tx1"/>
                </a:solidFill>
                <a:latin typeface="Times New Roman" panose="02020603050405020304" pitchFamily="18" charset="0"/>
                <a:cs typeface="Times New Roman" panose="02020603050405020304" pitchFamily="18" charset="0"/>
              </a:rPr>
              <a:t>AIDER LE PATIENT À REFAIRE LA LECTURE </a:t>
            </a:r>
            <a:r>
              <a:rPr lang="fr-FR" sz="2800" dirty="0">
                <a:solidFill>
                  <a:schemeClr val="tx1"/>
                </a:solidFill>
                <a:latin typeface="Times New Roman" panose="02020603050405020304" pitchFamily="18" charset="0"/>
                <a:cs typeface="Times New Roman" panose="02020603050405020304" pitchFamily="18" charset="0"/>
              </a:rPr>
              <a:t>de sa maladie. Donner</a:t>
            </a:r>
            <a:r>
              <a:rPr lang="fr-FR" sz="2800" b="1" dirty="0">
                <a:solidFill>
                  <a:schemeClr val="tx1"/>
                </a:solidFill>
                <a:latin typeface="Times New Roman" panose="02020603050405020304" pitchFamily="18" charset="0"/>
                <a:cs typeface="Times New Roman" panose="02020603050405020304" pitchFamily="18" charset="0"/>
              </a:rPr>
              <a:t> </a:t>
            </a:r>
            <a:r>
              <a:rPr lang="fr-FR" sz="2800" dirty="0">
                <a:solidFill>
                  <a:schemeClr val="tx1"/>
                </a:solidFill>
                <a:latin typeface="Times New Roman" panose="02020603050405020304" pitchFamily="18" charset="0"/>
                <a:cs typeface="Times New Roman" panose="02020603050405020304" pitchFamily="18" charset="0"/>
              </a:rPr>
              <a:t>des stratégies « clés en main » est parfois être utile ponctuellement mais pas toujours durable.</a:t>
            </a:r>
          </a:p>
          <a:p>
            <a:pPr marL="0" indent="0" algn="just">
              <a:lnSpc>
                <a:spcPct val="120000"/>
              </a:lnSpc>
              <a:spcBef>
                <a:spcPts val="0"/>
              </a:spcBef>
              <a:spcAft>
                <a:spcPts val="0"/>
              </a:spcAft>
              <a:buClrTx/>
              <a:buNone/>
            </a:pPr>
            <a:r>
              <a:rPr lang="fr-FR" sz="2600" b="1" dirty="0">
                <a:solidFill>
                  <a:schemeClr val="tx1"/>
                </a:solidFill>
                <a:latin typeface="Times New Roman" panose="02020603050405020304" pitchFamily="18" charset="0"/>
                <a:cs typeface="Times New Roman" panose="02020603050405020304" pitchFamily="18" charset="0"/>
              </a:rPr>
              <a:t>AIDER LE PATIENT A S’AUTOÉVALUER</a:t>
            </a:r>
          </a:p>
          <a:p>
            <a:pPr marL="0" indent="0" algn="just">
              <a:lnSpc>
                <a:spcPct val="120000"/>
              </a:lnSpc>
              <a:spcBef>
                <a:spcPts val="0"/>
              </a:spcBef>
              <a:spcAft>
                <a:spcPts val="0"/>
              </a:spcAft>
              <a:buClrTx/>
              <a:buNone/>
            </a:pPr>
            <a:r>
              <a:rPr lang="fr-FR" sz="2600" dirty="0">
                <a:solidFill>
                  <a:schemeClr val="tx1"/>
                </a:solidFill>
                <a:latin typeface="Times New Roman" panose="02020603050405020304" pitchFamily="18" charset="0"/>
                <a:cs typeface="Times New Roman" panose="02020603050405020304" pitchFamily="18" charset="0"/>
              </a:rPr>
              <a:t>Pas contrôler ses connaissances</a:t>
            </a:r>
          </a:p>
          <a:p>
            <a:pPr marL="0" algn="just">
              <a:lnSpc>
                <a:spcPct val="120000"/>
              </a:lnSpc>
              <a:spcBef>
                <a:spcPts val="0"/>
              </a:spcBef>
              <a:spcAft>
                <a:spcPts val="0"/>
              </a:spcAft>
              <a:buClrTx/>
              <a:buNone/>
            </a:pPr>
            <a:r>
              <a:rPr lang="fr-FR" sz="2600" b="1" dirty="0">
                <a:solidFill>
                  <a:schemeClr val="tx1"/>
                </a:solidFill>
                <a:latin typeface="Times New Roman" panose="02020603050405020304" pitchFamily="18" charset="0"/>
                <a:cs typeface="Times New Roman" panose="02020603050405020304" pitchFamily="18" charset="0"/>
              </a:rPr>
              <a:t>SAVOIR QU’IL EXISTE UN TEMPS D’APPROPRIATION </a:t>
            </a:r>
            <a:r>
              <a:rPr lang="fr-FR" sz="3000" i="1" dirty="0">
                <a:solidFill>
                  <a:schemeClr val="tx1"/>
                </a:solidFill>
                <a:latin typeface="Times New Roman" panose="02020603050405020304" pitchFamily="18" charset="0"/>
                <a:cs typeface="Times New Roman" panose="02020603050405020304" pitchFamily="18" charset="0"/>
              </a:rPr>
              <a:t>tout n’est pas compris tout de suite mais est utile</a:t>
            </a:r>
            <a:r>
              <a:rPr lang="fr-FR" sz="3000" dirty="0">
                <a:solidFill>
                  <a:schemeClr val="tx1"/>
                </a:solidFill>
                <a:latin typeface="Times New Roman" panose="02020603050405020304" pitchFamily="18" charset="0"/>
                <a:cs typeface="Times New Roman" panose="02020603050405020304" pitchFamily="18" charset="0"/>
              </a:rPr>
              <a:t> </a:t>
            </a:r>
          </a:p>
          <a:p>
            <a:pPr marL="201168" lvl="1" indent="0" algn="just">
              <a:lnSpc>
                <a:spcPct val="120000"/>
              </a:lnSpc>
              <a:spcBef>
                <a:spcPts val="0"/>
              </a:spcBef>
              <a:spcAft>
                <a:spcPts val="0"/>
              </a:spcAft>
              <a:buClrTx/>
              <a:buNone/>
            </a:pPr>
            <a:endParaRPr lang="fr-FR" sz="2600" dirty="0">
              <a:solidFill>
                <a:schemeClr val="tx1"/>
              </a:solidFill>
              <a:latin typeface="Times New Roman" panose="02020603050405020304" pitchFamily="18" charset="0"/>
              <a:cs typeface="Times New Roman" panose="02020603050405020304" pitchFamily="18" charset="0"/>
            </a:endParaRPr>
          </a:p>
          <a:p>
            <a:pPr marL="0" indent="0">
              <a:lnSpc>
                <a:spcPct val="120000"/>
              </a:lnSpc>
              <a:spcBef>
                <a:spcPts val="0"/>
              </a:spcBef>
              <a:buNone/>
            </a:pPr>
            <a:endParaRPr lang="fr-FR" sz="2000" dirty="0">
              <a:latin typeface="Times New Roman" panose="02020603050405020304" pitchFamily="18" charset="0"/>
              <a:cs typeface="Times New Roman" panose="02020603050405020304" pitchFamily="18" charset="0"/>
            </a:endParaRPr>
          </a:p>
        </p:txBody>
      </p:sp>
      <p:sp>
        <p:nvSpPr>
          <p:cNvPr id="5" name="Espace réservé du pied de page 4"/>
          <p:cNvSpPr>
            <a:spLocks noGrp="1"/>
          </p:cNvSpPr>
          <p:nvPr>
            <p:ph type="ftr" sz="quarter" idx="11"/>
          </p:nvPr>
        </p:nvSpPr>
        <p:spPr/>
        <p:txBody>
          <a:bodyPr/>
          <a:lstStyle/>
          <a:p>
            <a:r>
              <a:rPr lang="fr-FR" b="1">
                <a:solidFill>
                  <a:srgbClr val="FFFFFF"/>
                </a:solidFill>
              </a:rPr>
              <a:t>© www.drbarbaracombes.com</a:t>
            </a:r>
            <a:endParaRPr lang="fr-FR" b="1" dirty="0">
              <a:solidFill>
                <a:srgbClr val="FFFFFF"/>
              </a:solidFill>
            </a:endParaRPr>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solidFill>
                  <a:srgbClr val="FFFFFF"/>
                </a:solidFill>
              </a:rPr>
              <a:pPr/>
              <a:t>17</a:t>
            </a:fld>
            <a:endParaRPr lang="fr-BE" dirty="0">
              <a:solidFill>
                <a:srgbClr val="FFFFFF"/>
              </a:solidFill>
            </a:endParaRPr>
          </a:p>
        </p:txBody>
      </p:sp>
    </p:spTree>
    <p:extLst>
      <p:ext uri="{BB962C8B-B14F-4D97-AF65-F5344CB8AC3E}">
        <p14:creationId xmlns:p14="http://schemas.microsoft.com/office/powerpoint/2010/main" val="132112372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2960" y="286605"/>
            <a:ext cx="7543800" cy="1414204"/>
          </a:xfrm>
        </p:spPr>
        <p:txBody>
          <a:bodyPr>
            <a:normAutofit/>
          </a:bodyPr>
          <a:lstStyle/>
          <a:p>
            <a:pPr algn="ctr"/>
            <a:r>
              <a:rPr lang="fr-FR" sz="3600" dirty="0">
                <a:solidFill>
                  <a:srgbClr val="FF580D"/>
                </a:solidFill>
              </a:rPr>
              <a:t>Utiliser des outils, </a:t>
            </a:r>
            <a:br>
              <a:rPr lang="fr-FR" sz="3600" dirty="0">
                <a:solidFill>
                  <a:srgbClr val="FF580D"/>
                </a:solidFill>
              </a:rPr>
            </a:br>
            <a:r>
              <a:rPr lang="fr-FR" sz="3600" dirty="0">
                <a:solidFill>
                  <a:srgbClr val="FF580D"/>
                </a:solidFill>
              </a:rPr>
              <a:t>supports de travail </a:t>
            </a:r>
            <a:br>
              <a:rPr lang="fr-FR" dirty="0"/>
            </a:br>
            <a:endParaRPr lang="fr-FR" sz="2200" dirty="0"/>
          </a:p>
        </p:txBody>
      </p:sp>
      <p:sp>
        <p:nvSpPr>
          <p:cNvPr id="3" name="Espace réservé du pied de page 2"/>
          <p:cNvSpPr>
            <a:spLocks noGrp="1"/>
          </p:cNvSpPr>
          <p:nvPr>
            <p:ph type="ftr" sz="quarter" idx="11"/>
          </p:nvPr>
        </p:nvSpPr>
        <p:spPr/>
        <p:txBody>
          <a:bodyPr/>
          <a:lstStyle/>
          <a:p>
            <a:r>
              <a:rPr lang="fr-FR" b="1">
                <a:solidFill>
                  <a:schemeClr val="bg1"/>
                </a:solidFill>
              </a:rPr>
              <a:t>© www.drbarbaracombes.com</a:t>
            </a:r>
            <a:endParaRPr lang="fr-FR" b="1" dirty="0">
              <a:solidFill>
                <a:schemeClr val="bg1"/>
              </a:solidFill>
            </a:endParaRPr>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solidFill>
                  <a:srgbClr val="FFFFFF"/>
                </a:solidFill>
              </a:rPr>
              <a:pPr/>
              <a:t>18</a:t>
            </a:fld>
            <a:endParaRPr lang="fr-BE" dirty="0">
              <a:solidFill>
                <a:srgbClr val="FFFFFF"/>
              </a:solidFill>
            </a:endParaRPr>
          </a:p>
        </p:txBody>
      </p:sp>
      <p:sp>
        <p:nvSpPr>
          <p:cNvPr id="6" name="Rectangle 5"/>
          <p:cNvSpPr/>
          <p:nvPr/>
        </p:nvSpPr>
        <p:spPr>
          <a:xfrm>
            <a:off x="107504" y="1725807"/>
            <a:ext cx="8928992" cy="4606389"/>
          </a:xfrm>
          <a:prstGeom prst="rect">
            <a:avLst/>
          </a:prstGeom>
        </p:spPr>
        <p:txBody>
          <a:bodyPr wrap="square">
            <a:spAutoFit/>
          </a:bodyPr>
          <a:lstStyle/>
          <a:p>
            <a:pPr algn="just">
              <a:lnSpc>
                <a:spcPts val="2200"/>
              </a:lnSpc>
            </a:pPr>
            <a:r>
              <a:rPr lang="fr-FR" sz="2200" b="1" dirty="0">
                <a:latin typeface="Times New Roman" panose="02020603050405020304" pitchFamily="18" charset="0"/>
                <a:cs typeface="Times New Roman" panose="02020603050405020304" pitchFamily="18" charset="0"/>
              </a:rPr>
              <a:t>POUR LA RECHERCHE ACTIVE DU PATIENT (</a:t>
            </a:r>
            <a:r>
              <a:rPr lang="fr-FR" sz="2200" dirty="0">
                <a:latin typeface="Times New Roman" panose="02020603050405020304" pitchFamily="18" charset="0"/>
                <a:cs typeface="Times New Roman" panose="02020603050405020304" pitchFamily="18" charset="0"/>
              </a:rPr>
              <a:t>décryptage, enquête, mémorisation) dans chaque domaine de travail de la maladie : </a:t>
            </a:r>
            <a:r>
              <a:rPr lang="fr-FR" dirty="0">
                <a:latin typeface="Times New Roman" panose="02020603050405020304" pitchFamily="18" charset="0"/>
                <a:cs typeface="Times New Roman" panose="02020603050405020304" pitchFamily="18" charset="0"/>
              </a:rPr>
              <a:t>symptômes, traitement, prodromes, facteurs déclenchant… </a:t>
            </a:r>
          </a:p>
          <a:p>
            <a:pPr algn="just">
              <a:lnSpc>
                <a:spcPts val="2200"/>
              </a:lnSpc>
            </a:pPr>
            <a:r>
              <a:rPr lang="fr-FR" sz="2200" b="1" dirty="0">
                <a:latin typeface="Times New Roman" panose="02020603050405020304" pitchFamily="18" charset="0"/>
                <a:cs typeface="Times New Roman" panose="02020603050405020304" pitchFamily="18" charset="0"/>
              </a:rPr>
              <a:t>POUR LA CONSTRUCTION DE STRATÉGIES PERSONNALISÉES </a:t>
            </a:r>
            <a:r>
              <a:rPr lang="fr-FR" sz="2200" dirty="0">
                <a:latin typeface="Times New Roman" panose="02020603050405020304" pitchFamily="18" charset="0"/>
                <a:cs typeface="Times New Roman" panose="02020603050405020304" pitchFamily="18" charset="0"/>
              </a:rPr>
              <a:t>face à la déstabilisation et pour la  reconstruction et la durabilité de la phase stable. Etre préventif pour soi-même, </a:t>
            </a:r>
            <a:r>
              <a:rPr lang="fr-FR" dirty="0">
                <a:latin typeface="Times New Roman" panose="02020603050405020304" pitchFamily="18" charset="0"/>
                <a:cs typeface="Times New Roman" panose="02020603050405020304" pitchFamily="18" charset="0"/>
              </a:rPr>
              <a:t>ce qui est dans le soin régulier le travail dévolu au soignant.</a:t>
            </a:r>
          </a:p>
          <a:p>
            <a:pPr algn="just">
              <a:lnSpc>
                <a:spcPts val="2200"/>
              </a:lnSpc>
            </a:pPr>
            <a:r>
              <a:rPr lang="fr-FR" sz="2200" b="1" dirty="0">
                <a:latin typeface="Times New Roman" panose="02020603050405020304" pitchFamily="18" charset="0"/>
                <a:cs typeface="Times New Roman" panose="02020603050405020304" pitchFamily="18" charset="0"/>
              </a:rPr>
              <a:t>POUR FAIRE « le différentiel vie malade et non malade »  </a:t>
            </a:r>
            <a:r>
              <a:rPr lang="fr-FR" sz="2200" dirty="0">
                <a:latin typeface="Times New Roman" panose="02020603050405020304" pitchFamily="18" charset="0"/>
                <a:cs typeface="Times New Roman" panose="02020603050405020304" pitchFamily="18" charset="0"/>
              </a:rPr>
              <a:t>en travaillant les supports </a:t>
            </a:r>
            <a:r>
              <a:rPr lang="fr-FR" sz="2200" b="1" dirty="0">
                <a:latin typeface="Times New Roman" panose="02020603050405020304" pitchFamily="18" charset="0"/>
                <a:cs typeface="Times New Roman" panose="02020603050405020304" pitchFamily="18" charset="0"/>
              </a:rPr>
              <a:t>en « stable/instable », </a:t>
            </a:r>
            <a:r>
              <a:rPr lang="fr-FR" sz="2200" dirty="0">
                <a:latin typeface="Times New Roman" panose="02020603050405020304" pitchFamily="18" charset="0"/>
                <a:cs typeface="Times New Roman" panose="02020603050405020304" pitchFamily="18" charset="0"/>
              </a:rPr>
              <a:t>outil de formation novateur pour</a:t>
            </a:r>
            <a:r>
              <a:rPr lang="fr-FR" sz="2200" b="1" dirty="0">
                <a:latin typeface="Times New Roman" panose="02020603050405020304" pitchFamily="18" charset="0"/>
                <a:cs typeface="Times New Roman" panose="02020603050405020304" pitchFamily="18" charset="0"/>
              </a:rPr>
              <a:t> </a:t>
            </a:r>
            <a:r>
              <a:rPr lang="fr-FR" sz="2200" dirty="0" err="1">
                <a:latin typeface="Times New Roman" panose="02020603050405020304" pitchFamily="18" charset="0"/>
                <a:cs typeface="Times New Roman" panose="02020603050405020304" pitchFamily="18" charset="0"/>
              </a:rPr>
              <a:t>matéria-liser</a:t>
            </a:r>
            <a:r>
              <a:rPr lang="fr-FR" sz="2200" dirty="0">
                <a:latin typeface="Times New Roman" panose="02020603050405020304" pitchFamily="18" charset="0"/>
                <a:cs typeface="Times New Roman" panose="02020603050405020304" pitchFamily="18" charset="0"/>
              </a:rPr>
              <a:t> la phase stable (que le patient connaît mal), étudier la phase aigue (qu’il redoute) et repérer les signes résiduels (séance </a:t>
            </a:r>
            <a:r>
              <a:rPr lang="fr-FR" sz="2200" dirty="0" err="1">
                <a:latin typeface="Times New Roman" panose="02020603050405020304" pitchFamily="18" charset="0"/>
                <a:cs typeface="Times New Roman" panose="02020603050405020304" pitchFamily="18" charset="0"/>
              </a:rPr>
              <a:t>ebook</a:t>
            </a:r>
            <a:r>
              <a:rPr lang="fr-FR" sz="2200" dirty="0">
                <a:latin typeface="Times New Roman" panose="02020603050405020304" pitchFamily="18" charset="0"/>
                <a:cs typeface="Times New Roman" panose="02020603050405020304" pitchFamily="18" charset="0"/>
              </a:rPr>
              <a:t>)</a:t>
            </a:r>
          </a:p>
          <a:p>
            <a:pPr algn="just">
              <a:lnSpc>
                <a:spcPts val="2200"/>
              </a:lnSpc>
            </a:pPr>
            <a:r>
              <a:rPr lang="fr-FR" sz="2200" b="1" dirty="0">
                <a:latin typeface="Times New Roman" panose="02020603050405020304" pitchFamily="18" charset="0"/>
                <a:cs typeface="Times New Roman" panose="02020603050405020304" pitchFamily="18" charset="0"/>
              </a:rPr>
              <a:t>POUR DÉSTIGMATISER LA SOUFFRANCE MENTALE </a:t>
            </a:r>
            <a:r>
              <a:rPr lang="fr-FR" sz="2200" dirty="0" err="1">
                <a:latin typeface="Times New Roman" panose="02020603050405020304" pitchFamily="18" charset="0"/>
                <a:cs typeface="Times New Roman" panose="02020603050405020304" pitchFamily="18" charset="0"/>
              </a:rPr>
              <a:t>accompa-gnant</a:t>
            </a:r>
            <a:r>
              <a:rPr lang="fr-FR" sz="2200" dirty="0">
                <a:latin typeface="Times New Roman" panose="02020603050405020304" pitchFamily="18" charset="0"/>
                <a:cs typeface="Times New Roman" panose="02020603050405020304" pitchFamily="18" charset="0"/>
              </a:rPr>
              <a:t> toutes maladies chroniques en décrivant </a:t>
            </a:r>
            <a:r>
              <a:rPr lang="fr-FR" sz="2200" b="1" dirty="0">
                <a:latin typeface="Times New Roman" panose="02020603050405020304" pitchFamily="18" charset="0"/>
                <a:cs typeface="Times New Roman" panose="02020603050405020304" pitchFamily="18" charset="0"/>
              </a:rPr>
              <a:t>le fonctionnement  psychique et réponse comportementale </a:t>
            </a:r>
            <a:r>
              <a:rPr lang="fr-FR" sz="2200" dirty="0">
                <a:latin typeface="Times New Roman" panose="02020603050405020304" pitchFamily="18" charset="0"/>
                <a:cs typeface="Times New Roman" panose="02020603050405020304" pitchFamily="18" charset="0"/>
              </a:rPr>
              <a:t>en  termes simples, selon des degrés allant « de l’utile au nocif » que le patient peut parcourir s’éloignant des cases « normal et anormal ». pour comprendre signes et traitement, </a:t>
            </a:r>
          </a:p>
        </p:txBody>
      </p:sp>
    </p:spTree>
    <p:extLst>
      <p:ext uri="{BB962C8B-B14F-4D97-AF65-F5344CB8AC3E}">
        <p14:creationId xmlns:p14="http://schemas.microsoft.com/office/powerpoint/2010/main" val="254957630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2960" y="2492896"/>
            <a:ext cx="7543800" cy="1008112"/>
          </a:xfrm>
        </p:spPr>
        <p:txBody>
          <a:bodyPr>
            <a:normAutofit/>
          </a:bodyPr>
          <a:lstStyle/>
          <a:p>
            <a:pPr algn="ctr"/>
            <a:r>
              <a:rPr lang="fr-FR" sz="4800" dirty="0"/>
              <a:t>CONCLUSION</a:t>
            </a:r>
          </a:p>
        </p:txBody>
      </p:sp>
      <p:sp>
        <p:nvSpPr>
          <p:cNvPr id="3" name="Espace réservé du texte 2"/>
          <p:cNvSpPr>
            <a:spLocks noGrp="1"/>
          </p:cNvSpPr>
          <p:nvPr>
            <p:ph type="body" idx="1"/>
          </p:nvPr>
        </p:nvSpPr>
        <p:spPr/>
        <p:txBody>
          <a:bodyPr/>
          <a:lstStyle/>
          <a:p>
            <a:endParaRPr lang="fr-FR"/>
          </a:p>
        </p:txBody>
      </p:sp>
      <p:sp>
        <p:nvSpPr>
          <p:cNvPr id="4" name="Espace réservé du pied de page 3"/>
          <p:cNvSpPr>
            <a:spLocks noGrp="1"/>
          </p:cNvSpPr>
          <p:nvPr>
            <p:ph type="ftr" sz="quarter" idx="11"/>
          </p:nvPr>
        </p:nvSpPr>
        <p:spPr/>
        <p:txBody>
          <a:bodyPr/>
          <a:lstStyle/>
          <a:p>
            <a:r>
              <a:rPr lang="fr-FR" b="1">
                <a:solidFill>
                  <a:schemeClr val="bg1"/>
                </a:solidFill>
              </a:rPr>
              <a:t>© www.drbarbaracombes.com</a:t>
            </a:r>
            <a:endParaRPr lang="fr-FR" b="1" dirty="0">
              <a:solidFill>
                <a:schemeClr val="bg1"/>
              </a:solidFill>
            </a:endParaRPr>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19</a:t>
            </a:fld>
            <a:endParaRPr lang="fr-BE" dirty="0"/>
          </a:p>
        </p:txBody>
      </p:sp>
    </p:spTree>
    <p:extLst>
      <p:ext uri="{BB962C8B-B14F-4D97-AF65-F5344CB8AC3E}">
        <p14:creationId xmlns:p14="http://schemas.microsoft.com/office/powerpoint/2010/main" val="162842502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65563" y="2477334"/>
            <a:ext cx="7543800" cy="1112136"/>
          </a:xfrm>
        </p:spPr>
        <p:txBody>
          <a:bodyPr>
            <a:normAutofit fontScale="90000"/>
          </a:bodyPr>
          <a:lstStyle/>
          <a:p>
            <a:pPr algn="ctr"/>
            <a:r>
              <a:rPr lang="fr-FR" dirty="0"/>
              <a:t>INTRODUCTION</a:t>
            </a:r>
            <a:br>
              <a:rPr lang="fr-FR" dirty="0"/>
            </a:br>
            <a:r>
              <a:rPr lang="fr-FR" dirty="0"/>
              <a:t>L’</a:t>
            </a:r>
            <a:r>
              <a:rPr lang="fr-FR" dirty="0" err="1"/>
              <a:t>ETP</a:t>
            </a:r>
            <a:r>
              <a:rPr lang="fr-FR" dirty="0"/>
              <a:t> - QUELQUES BASES</a:t>
            </a:r>
          </a:p>
        </p:txBody>
      </p:sp>
      <p:sp>
        <p:nvSpPr>
          <p:cNvPr id="3" name="Espace réservé du texte 2"/>
          <p:cNvSpPr>
            <a:spLocks noGrp="1"/>
          </p:cNvSpPr>
          <p:nvPr>
            <p:ph type="body" idx="1"/>
          </p:nvPr>
        </p:nvSpPr>
        <p:spPr>
          <a:xfrm>
            <a:off x="822960" y="4453128"/>
            <a:ext cx="7543800" cy="1640168"/>
          </a:xfrm>
        </p:spPr>
        <p:txBody>
          <a:bodyPr>
            <a:noAutofit/>
          </a:bodyPr>
          <a:lstStyle/>
          <a:p>
            <a:r>
              <a:rPr lang="fr-FR" sz="1800" b="1" cap="none" dirty="0">
                <a:cs typeface="Times New Roman" panose="02020603050405020304" pitchFamily="18" charset="0"/>
              </a:rPr>
              <a:t>Définition  </a:t>
            </a:r>
          </a:p>
          <a:p>
            <a:r>
              <a:rPr lang="fr-FR" sz="1800" b="1" cap="none" dirty="0">
                <a:cs typeface="Times New Roman" panose="02020603050405020304" pitchFamily="18" charset="0"/>
              </a:rPr>
              <a:t>Evaluation  </a:t>
            </a:r>
          </a:p>
          <a:p>
            <a:r>
              <a:rPr lang="fr-FR" sz="1800" b="1" cap="none" dirty="0">
                <a:cs typeface="Times New Roman" panose="02020603050405020304" pitchFamily="18" charset="0"/>
              </a:rPr>
              <a:t>Financement</a:t>
            </a:r>
          </a:p>
          <a:p>
            <a:r>
              <a:rPr lang="fr-FR" sz="1800" b="1" cap="none" dirty="0">
                <a:cs typeface="Times New Roman" panose="02020603050405020304" pitchFamily="18" charset="0"/>
              </a:rPr>
              <a:t>Effectivité de ce droit</a:t>
            </a:r>
            <a:endParaRPr lang="fr-FR" sz="1800" b="1" cap="none" dirty="0"/>
          </a:p>
        </p:txBody>
      </p:sp>
      <p:sp>
        <p:nvSpPr>
          <p:cNvPr id="4" name="Espace réservé du pied de page 3"/>
          <p:cNvSpPr>
            <a:spLocks noGrp="1"/>
          </p:cNvSpPr>
          <p:nvPr>
            <p:ph type="ftr" sz="quarter" idx="11"/>
          </p:nvPr>
        </p:nvSpPr>
        <p:spPr/>
        <p:txBody>
          <a:bodyPr/>
          <a:lstStyle/>
          <a:p>
            <a:r>
              <a:rPr lang="fr-FR" b="1">
                <a:solidFill>
                  <a:schemeClr val="bg1"/>
                </a:solidFill>
              </a:rPr>
              <a:t>© www.drbarbaracombes.com</a:t>
            </a:r>
            <a:endParaRPr lang="fr-FR" b="1" dirty="0">
              <a:solidFill>
                <a:schemeClr val="bg1"/>
              </a:solidFill>
            </a:endParaRPr>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2</a:t>
            </a:fld>
            <a:endParaRPr lang="fr-BE" dirty="0"/>
          </a:p>
        </p:txBody>
      </p:sp>
    </p:spTree>
    <p:extLst>
      <p:ext uri="{BB962C8B-B14F-4D97-AF65-F5344CB8AC3E}">
        <p14:creationId xmlns:p14="http://schemas.microsoft.com/office/powerpoint/2010/main" val="231371422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2960" y="286605"/>
            <a:ext cx="7543800" cy="968438"/>
          </a:xfrm>
        </p:spPr>
        <p:txBody>
          <a:bodyPr>
            <a:normAutofit/>
          </a:bodyPr>
          <a:lstStyle/>
          <a:p>
            <a:pPr algn="ctr"/>
            <a:r>
              <a:rPr lang="fr-FR" sz="3600" dirty="0"/>
              <a:t>Des améliorations</a:t>
            </a:r>
          </a:p>
        </p:txBody>
      </p:sp>
      <p:sp>
        <p:nvSpPr>
          <p:cNvPr id="3" name="Espace réservé du contenu 2"/>
          <p:cNvSpPr>
            <a:spLocks noGrp="1"/>
          </p:cNvSpPr>
          <p:nvPr>
            <p:ph idx="1"/>
          </p:nvPr>
        </p:nvSpPr>
        <p:spPr>
          <a:xfrm>
            <a:off x="179512" y="1772816"/>
            <a:ext cx="8856983" cy="4392488"/>
          </a:xfrm>
        </p:spPr>
        <p:txBody>
          <a:bodyPr>
            <a:normAutofit fontScale="62500" lnSpcReduction="20000"/>
          </a:bodyPr>
          <a:lstStyle/>
          <a:p>
            <a:pPr algn="just">
              <a:lnSpc>
                <a:spcPct val="110000"/>
              </a:lnSpc>
              <a:spcBef>
                <a:spcPts val="0"/>
              </a:spcBef>
              <a:spcAft>
                <a:spcPts val="0"/>
              </a:spcAft>
            </a:pPr>
            <a:r>
              <a:rPr lang="fr-FR" sz="3100" b="1" dirty="0">
                <a:solidFill>
                  <a:schemeClr val="tx1"/>
                </a:solidFill>
                <a:latin typeface="Times New Roman" panose="02020603050405020304" pitchFamily="18" charset="0"/>
                <a:cs typeface="Times New Roman" panose="02020603050405020304" pitchFamily="18" charset="0"/>
              </a:rPr>
              <a:t>POUR LE PATIENT </a:t>
            </a:r>
            <a:r>
              <a:rPr lang="fr-FR" sz="3100" dirty="0">
                <a:solidFill>
                  <a:schemeClr val="tx1"/>
                </a:solidFill>
                <a:latin typeface="Times New Roman" panose="02020603050405020304" pitchFamily="18" charset="0"/>
                <a:cs typeface="Times New Roman" panose="02020603050405020304" pitchFamily="18" charset="0"/>
              </a:rPr>
              <a:t>qui devient progressivement expert de son fonctionnement et de sa qualité de vie.</a:t>
            </a:r>
          </a:p>
          <a:p>
            <a:pPr algn="just">
              <a:lnSpc>
                <a:spcPct val="110000"/>
              </a:lnSpc>
              <a:spcBef>
                <a:spcPts val="0"/>
              </a:spcBef>
              <a:spcAft>
                <a:spcPts val="0"/>
              </a:spcAft>
            </a:pPr>
            <a:endParaRPr lang="fr-FR" sz="3100" b="1" dirty="0">
              <a:solidFill>
                <a:schemeClr val="tx1"/>
              </a:solidFill>
              <a:latin typeface="Times New Roman" panose="02020603050405020304" pitchFamily="18" charset="0"/>
              <a:cs typeface="Times New Roman" panose="02020603050405020304" pitchFamily="18" charset="0"/>
            </a:endParaRPr>
          </a:p>
          <a:p>
            <a:pPr algn="just">
              <a:lnSpc>
                <a:spcPct val="110000"/>
              </a:lnSpc>
              <a:spcBef>
                <a:spcPts val="0"/>
              </a:spcBef>
              <a:spcAft>
                <a:spcPts val="0"/>
              </a:spcAft>
            </a:pPr>
            <a:r>
              <a:rPr lang="fr-FR" sz="3100" b="1" dirty="0">
                <a:solidFill>
                  <a:schemeClr val="tx1"/>
                </a:solidFill>
                <a:latin typeface="Times New Roman" panose="02020603050405020304" pitchFamily="18" charset="0"/>
                <a:cs typeface="Times New Roman" panose="02020603050405020304" pitchFamily="18" charset="0"/>
              </a:rPr>
              <a:t>POUR LE BINÔME PATIENT/SOIGNANT </a:t>
            </a:r>
            <a:r>
              <a:rPr lang="fr-FR" sz="3100" dirty="0">
                <a:solidFill>
                  <a:schemeClr val="tx1"/>
                </a:solidFill>
                <a:latin typeface="Times New Roman" panose="02020603050405020304" pitchFamily="18" charset="0"/>
                <a:cs typeface="Times New Roman" panose="02020603050405020304" pitchFamily="18" charset="0"/>
              </a:rPr>
              <a:t>: </a:t>
            </a:r>
          </a:p>
          <a:p>
            <a:pPr lvl="1" algn="just">
              <a:lnSpc>
                <a:spcPct val="110000"/>
              </a:lnSpc>
              <a:spcBef>
                <a:spcPts val="0"/>
              </a:spcBef>
              <a:spcAft>
                <a:spcPts val="0"/>
              </a:spcAft>
              <a:buClrTx/>
              <a:buFont typeface="Arial" panose="020B0604020202020204" pitchFamily="34" charset="0"/>
              <a:buChar char="•"/>
            </a:pPr>
            <a:r>
              <a:rPr lang="fr-FR" sz="2800" dirty="0">
                <a:solidFill>
                  <a:schemeClr val="tx1"/>
                </a:solidFill>
                <a:latin typeface="Times New Roman" panose="02020603050405020304" pitchFamily="18" charset="0"/>
                <a:cs typeface="Times New Roman" panose="02020603050405020304" pitchFamily="18" charset="0"/>
              </a:rPr>
              <a:t>Ajustement du diagnostic (10 ans de retard, hésitation entre 2 diagnostics)</a:t>
            </a:r>
          </a:p>
          <a:p>
            <a:pPr lvl="1" algn="just">
              <a:lnSpc>
                <a:spcPct val="110000"/>
              </a:lnSpc>
              <a:spcBef>
                <a:spcPts val="0"/>
              </a:spcBef>
              <a:spcAft>
                <a:spcPts val="0"/>
              </a:spcAft>
              <a:buClrTx/>
              <a:buFont typeface="Arial" panose="020B0604020202020204" pitchFamily="34" charset="0"/>
              <a:buChar char="•"/>
            </a:pPr>
            <a:r>
              <a:rPr lang="fr-FR" sz="2800" dirty="0">
                <a:solidFill>
                  <a:schemeClr val="tx1"/>
                </a:solidFill>
                <a:latin typeface="Times New Roman" panose="02020603050405020304" pitchFamily="18" charset="0"/>
                <a:cs typeface="Times New Roman" panose="02020603050405020304" pitchFamily="18" charset="0"/>
              </a:rPr>
              <a:t>Ajustement des posologies : effet « prescription/ ressenti de la prescription</a:t>
            </a:r>
          </a:p>
          <a:p>
            <a:pPr lvl="1" algn="just">
              <a:lnSpc>
                <a:spcPct val="110000"/>
              </a:lnSpc>
              <a:spcBef>
                <a:spcPts val="0"/>
              </a:spcBef>
              <a:spcAft>
                <a:spcPts val="0"/>
              </a:spcAft>
              <a:buClrTx/>
              <a:buFont typeface="Arial" panose="020B0604020202020204" pitchFamily="34" charset="0"/>
              <a:buChar char="•"/>
            </a:pPr>
            <a:r>
              <a:rPr lang="fr-FR" sz="2800" dirty="0">
                <a:solidFill>
                  <a:schemeClr val="tx1"/>
                </a:solidFill>
                <a:latin typeface="Times New Roman" panose="02020603050405020304" pitchFamily="18" charset="0"/>
                <a:cs typeface="Times New Roman" panose="02020603050405020304" pitchFamily="18" charset="0"/>
              </a:rPr>
              <a:t>Atout pour une spécialité médicale sans preuves biologiques </a:t>
            </a:r>
          </a:p>
          <a:p>
            <a:pPr lvl="1" algn="just">
              <a:lnSpc>
                <a:spcPct val="110000"/>
              </a:lnSpc>
              <a:spcBef>
                <a:spcPts val="0"/>
              </a:spcBef>
              <a:spcAft>
                <a:spcPts val="0"/>
              </a:spcAft>
              <a:buClrTx/>
              <a:buFont typeface="Arial" panose="020B0604020202020204" pitchFamily="34" charset="0"/>
              <a:buChar char="•"/>
            </a:pPr>
            <a:endParaRPr lang="fr-FR" sz="2900" dirty="0">
              <a:solidFill>
                <a:schemeClr val="tx1"/>
              </a:solidFill>
              <a:latin typeface="Times New Roman" panose="02020603050405020304" pitchFamily="18" charset="0"/>
              <a:cs typeface="Times New Roman" panose="02020603050405020304" pitchFamily="18" charset="0"/>
            </a:endParaRPr>
          </a:p>
          <a:p>
            <a:pPr algn="just">
              <a:lnSpc>
                <a:spcPct val="110000"/>
              </a:lnSpc>
              <a:spcBef>
                <a:spcPts val="0"/>
              </a:spcBef>
              <a:spcAft>
                <a:spcPts val="0"/>
              </a:spcAft>
            </a:pPr>
            <a:r>
              <a:rPr lang="fr-FR" sz="3100" b="1" dirty="0">
                <a:solidFill>
                  <a:schemeClr val="tx1"/>
                </a:solidFill>
                <a:latin typeface="Times New Roman" panose="02020603050405020304" pitchFamily="18" charset="0"/>
                <a:cs typeface="Times New Roman" panose="02020603050405020304" pitchFamily="18" charset="0"/>
              </a:rPr>
              <a:t>POUR LES PRATIQUES </a:t>
            </a:r>
            <a:r>
              <a:rPr lang="fr-FR" sz="3100" dirty="0">
                <a:solidFill>
                  <a:schemeClr val="tx1"/>
                </a:solidFill>
                <a:latin typeface="Times New Roman" panose="02020603050405020304" pitchFamily="18" charset="0"/>
                <a:cs typeface="Times New Roman" panose="02020603050405020304" pitchFamily="18" charset="0"/>
              </a:rPr>
              <a:t>: formation continue (contenu médical tenu à jour). </a:t>
            </a:r>
            <a:r>
              <a:rPr lang="fr-FR" sz="3100" dirty="0" err="1">
                <a:solidFill>
                  <a:schemeClr val="tx1"/>
                </a:solidFill>
                <a:latin typeface="Times New Roman" panose="02020603050405020304" pitchFamily="18" charset="0"/>
                <a:cs typeface="Times New Roman" panose="02020603050405020304" pitchFamily="18" charset="0"/>
              </a:rPr>
              <a:t>Dynami-que</a:t>
            </a:r>
            <a:r>
              <a:rPr lang="fr-FR" sz="3100" dirty="0">
                <a:solidFill>
                  <a:schemeClr val="tx1"/>
                </a:solidFill>
                <a:latin typeface="Times New Roman" panose="02020603050405020304" pitchFamily="18" charset="0"/>
                <a:cs typeface="Times New Roman" panose="02020603050405020304" pitchFamily="18" charset="0"/>
              </a:rPr>
              <a:t> pluridisciplinaire pour un </a:t>
            </a:r>
            <a:r>
              <a:rPr lang="fr-FR" sz="3100" b="1" dirty="0">
                <a:solidFill>
                  <a:schemeClr val="tx1"/>
                </a:solidFill>
                <a:latin typeface="Times New Roman" panose="02020603050405020304" pitchFamily="18" charset="0"/>
                <a:cs typeface="Times New Roman" panose="02020603050405020304" pitchFamily="18" charset="0"/>
              </a:rPr>
              <a:t>parcours de soin plus lisible</a:t>
            </a:r>
            <a:r>
              <a:rPr lang="fr-FR" sz="3100" dirty="0">
                <a:solidFill>
                  <a:schemeClr val="tx1"/>
                </a:solidFill>
                <a:latin typeface="Times New Roman" panose="02020603050405020304" pitchFamily="18" charset="0"/>
                <a:cs typeface="Times New Roman" panose="02020603050405020304" pitchFamily="18" charset="0"/>
              </a:rPr>
              <a:t>. </a:t>
            </a:r>
          </a:p>
          <a:p>
            <a:pPr algn="just">
              <a:lnSpc>
                <a:spcPct val="110000"/>
              </a:lnSpc>
              <a:spcBef>
                <a:spcPts val="0"/>
              </a:spcBef>
              <a:spcAft>
                <a:spcPts val="0"/>
              </a:spcAft>
            </a:pPr>
            <a:endParaRPr lang="fr-FR" sz="3100" b="1" dirty="0">
              <a:solidFill>
                <a:schemeClr val="tx1"/>
              </a:solidFill>
              <a:latin typeface="Times New Roman" panose="02020603050405020304" pitchFamily="18" charset="0"/>
              <a:cs typeface="Times New Roman" panose="02020603050405020304" pitchFamily="18" charset="0"/>
            </a:endParaRPr>
          </a:p>
          <a:p>
            <a:pPr algn="just">
              <a:lnSpc>
                <a:spcPct val="110000"/>
              </a:lnSpc>
              <a:spcBef>
                <a:spcPts val="0"/>
              </a:spcBef>
              <a:spcAft>
                <a:spcPts val="0"/>
              </a:spcAft>
            </a:pPr>
            <a:r>
              <a:rPr lang="fr-FR" sz="3100" b="1" dirty="0">
                <a:solidFill>
                  <a:schemeClr val="tx1"/>
                </a:solidFill>
                <a:latin typeface="Times New Roman" panose="02020603050405020304" pitchFamily="18" charset="0"/>
                <a:cs typeface="Times New Roman" panose="02020603050405020304" pitchFamily="18" charset="0"/>
              </a:rPr>
              <a:t>POUR QUALITÉ DES SOINS </a:t>
            </a:r>
            <a:r>
              <a:rPr lang="fr-FR" sz="3100" dirty="0">
                <a:solidFill>
                  <a:schemeClr val="tx1"/>
                </a:solidFill>
                <a:latin typeface="Times New Roman" panose="02020603050405020304" pitchFamily="18" charset="0"/>
                <a:cs typeface="Times New Roman" panose="02020603050405020304" pitchFamily="18" charset="0"/>
              </a:rPr>
              <a:t>: le patient </a:t>
            </a:r>
            <a:r>
              <a:rPr lang="fr-FR" sz="3100" b="1" dirty="0">
                <a:solidFill>
                  <a:schemeClr val="tx1"/>
                </a:solidFill>
                <a:latin typeface="Times New Roman" panose="02020603050405020304" pitchFamily="18" charset="0"/>
                <a:cs typeface="Times New Roman" panose="02020603050405020304" pitchFamily="18" charset="0"/>
              </a:rPr>
              <a:t>s’approprie le </a:t>
            </a:r>
            <a:r>
              <a:rPr lang="fr-FR" sz="3100" dirty="0">
                <a:solidFill>
                  <a:schemeClr val="tx1"/>
                </a:solidFill>
                <a:latin typeface="Times New Roman" panose="02020603050405020304" pitchFamily="18" charset="0"/>
                <a:cs typeface="Times New Roman" panose="02020603050405020304" pitchFamily="18" charset="0"/>
              </a:rPr>
              <a:t>langage médical et améliore l’échange dans </a:t>
            </a:r>
            <a:r>
              <a:rPr lang="fr-FR" sz="3100" b="1" dirty="0">
                <a:solidFill>
                  <a:schemeClr val="tx1"/>
                </a:solidFill>
                <a:latin typeface="Times New Roman" panose="02020603050405020304" pitchFamily="18" charset="0"/>
                <a:cs typeface="Times New Roman" panose="02020603050405020304" pitchFamily="18" charset="0"/>
              </a:rPr>
              <a:t>son soin régulier</a:t>
            </a:r>
            <a:r>
              <a:rPr lang="fr-FR" sz="3100" dirty="0">
                <a:solidFill>
                  <a:schemeClr val="tx1"/>
                </a:solidFill>
                <a:latin typeface="Times New Roman" panose="02020603050405020304" pitchFamily="18" charset="0"/>
                <a:cs typeface="Times New Roman" panose="02020603050405020304" pitchFamily="18" charset="0"/>
              </a:rPr>
              <a:t>. La gravité des rechutes et des hospitalisations diminue, rationalisation des consultations. </a:t>
            </a:r>
          </a:p>
          <a:p>
            <a:pPr algn="just">
              <a:lnSpc>
                <a:spcPct val="110000"/>
              </a:lnSpc>
              <a:spcBef>
                <a:spcPts val="0"/>
              </a:spcBef>
              <a:spcAft>
                <a:spcPts val="0"/>
              </a:spcAft>
            </a:pPr>
            <a:endParaRPr lang="fr-FR" sz="2600" dirty="0">
              <a:solidFill>
                <a:schemeClr val="tx1"/>
              </a:solidFill>
              <a:latin typeface="Times New Roman" panose="02020603050405020304" pitchFamily="18" charset="0"/>
              <a:cs typeface="Times New Roman" panose="02020603050405020304" pitchFamily="18" charset="0"/>
            </a:endParaRPr>
          </a:p>
          <a:p>
            <a:pPr algn="just">
              <a:lnSpc>
                <a:spcPct val="110000"/>
              </a:lnSpc>
              <a:spcBef>
                <a:spcPts val="0"/>
              </a:spcBef>
              <a:spcAft>
                <a:spcPts val="0"/>
              </a:spcAft>
            </a:pPr>
            <a:r>
              <a:rPr lang="fr-FR" sz="2600" i="1" dirty="0">
                <a:solidFill>
                  <a:schemeClr val="tx1"/>
                </a:solidFill>
                <a:latin typeface="Times New Roman" panose="02020603050405020304" pitchFamily="18" charset="0"/>
                <a:cs typeface="Times New Roman" panose="02020603050405020304" pitchFamily="18" charset="0"/>
              </a:rPr>
              <a:t>Le malade reste le seul maître de son apprentissage. il va créer en restructurant ce qu’on lui énonce.</a:t>
            </a:r>
          </a:p>
        </p:txBody>
      </p:sp>
      <p:sp>
        <p:nvSpPr>
          <p:cNvPr id="4" name="Espace réservé du pied de page 3"/>
          <p:cNvSpPr>
            <a:spLocks noGrp="1"/>
          </p:cNvSpPr>
          <p:nvPr>
            <p:ph type="ftr" sz="quarter" idx="11"/>
          </p:nvPr>
        </p:nvSpPr>
        <p:spPr/>
        <p:txBody>
          <a:bodyPr/>
          <a:lstStyle/>
          <a:p>
            <a:r>
              <a:rPr lang="fr-FR" b="1">
                <a:solidFill>
                  <a:schemeClr val="bg1"/>
                </a:solidFill>
              </a:rPr>
              <a:t>© www.drbarbaracombes.com</a:t>
            </a:r>
            <a:endParaRPr lang="fr-FR" b="1" dirty="0">
              <a:solidFill>
                <a:schemeClr val="bg1"/>
              </a:solidFill>
            </a:endParaRPr>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20</a:t>
            </a:fld>
            <a:endParaRPr lang="fr-BE" dirty="0"/>
          </a:p>
        </p:txBody>
      </p:sp>
    </p:spTree>
    <p:extLst>
      <p:ext uri="{BB962C8B-B14F-4D97-AF65-F5344CB8AC3E}">
        <p14:creationId xmlns:p14="http://schemas.microsoft.com/office/powerpoint/2010/main" val="9337235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800" dirty="0"/>
              <a:t>LE </a:t>
            </a:r>
            <a:r>
              <a:rPr lang="fr-FR" sz="4800" dirty="0" err="1"/>
              <a:t>PETP</a:t>
            </a:r>
            <a:r>
              <a:rPr lang="fr-FR" sz="4800" dirty="0"/>
              <a:t>  </a:t>
            </a:r>
            <a:r>
              <a:rPr lang="fr-FR" sz="4800" dirty="0" err="1"/>
              <a:t>BIPOLIS</a:t>
            </a:r>
            <a:br>
              <a:rPr lang="fr-FR" sz="6000" dirty="0"/>
            </a:br>
            <a:r>
              <a:rPr lang="fr-FR" sz="2400" dirty="0"/>
              <a:t>UN DÉBUT AVEC LES PATIENTS BIPOLAIRES</a:t>
            </a:r>
            <a:br>
              <a:rPr lang="fr-FR" sz="4400" dirty="0"/>
            </a:br>
            <a:endParaRPr lang="fr-FR" sz="4400" dirty="0"/>
          </a:p>
        </p:txBody>
      </p:sp>
      <p:sp>
        <p:nvSpPr>
          <p:cNvPr id="3" name="Espace réservé du texte 2"/>
          <p:cNvSpPr>
            <a:spLocks noGrp="1"/>
          </p:cNvSpPr>
          <p:nvPr>
            <p:ph type="body" idx="1"/>
          </p:nvPr>
        </p:nvSpPr>
        <p:spPr/>
        <p:txBody>
          <a:bodyPr>
            <a:normAutofit/>
          </a:bodyPr>
          <a:lstStyle/>
          <a:p>
            <a:pPr algn="ctr">
              <a:spcBef>
                <a:spcPts val="0"/>
              </a:spcBef>
            </a:pPr>
            <a:r>
              <a:rPr lang="fr-FR" b="1" dirty="0">
                <a:solidFill>
                  <a:schemeClr val="tx1"/>
                </a:solidFill>
                <a:latin typeface="Times New Roman" panose="02020603050405020304" pitchFamily="18" charset="0"/>
                <a:cs typeface="Times New Roman" panose="02020603050405020304" pitchFamily="18" charset="0"/>
              </a:rPr>
              <a:t>A. RODIER </a:t>
            </a:r>
          </a:p>
          <a:p>
            <a:pPr algn="ctr">
              <a:spcBef>
                <a:spcPts val="0"/>
              </a:spcBef>
            </a:pPr>
            <a:r>
              <a:rPr lang="fr-FR" sz="2400" i="1" dirty="0">
                <a:solidFill>
                  <a:schemeClr val="tx1"/>
                </a:solidFill>
                <a:latin typeface="Times New Roman" panose="02020603050405020304" pitchFamily="18" charset="0"/>
                <a:cs typeface="Times New Roman" panose="02020603050405020304" pitchFamily="18" charset="0"/>
              </a:rPr>
              <a:t>Infirmière référente </a:t>
            </a:r>
            <a:r>
              <a:rPr lang="fr-FR" sz="2400" i="1" dirty="0" err="1">
                <a:solidFill>
                  <a:schemeClr val="tx1"/>
                </a:solidFill>
                <a:latin typeface="Times New Roman" panose="02020603050405020304" pitchFamily="18" charset="0"/>
                <a:cs typeface="Times New Roman" panose="02020603050405020304" pitchFamily="18" charset="0"/>
              </a:rPr>
              <a:t>S.A.R.A</a:t>
            </a:r>
            <a:r>
              <a:rPr lang="fr-FR" sz="2400" i="1" dirty="0">
                <a:solidFill>
                  <a:schemeClr val="tx1"/>
                </a:solidFill>
                <a:latin typeface="Times New Roman" panose="02020603050405020304" pitchFamily="18" charset="0"/>
                <a:cs typeface="Times New Roman" panose="02020603050405020304" pitchFamily="18" charset="0"/>
              </a:rPr>
              <a:t>. </a:t>
            </a:r>
            <a:r>
              <a:rPr lang="fr-FR" sz="2400" i="1" dirty="0" err="1">
                <a:solidFill>
                  <a:schemeClr val="tx1"/>
                </a:solidFill>
                <a:latin typeface="Times New Roman" panose="02020603050405020304" pitchFamily="18" charset="0"/>
                <a:cs typeface="Times New Roman" panose="02020603050405020304" pitchFamily="18" charset="0"/>
              </a:rPr>
              <a:t>Bipolis</a:t>
            </a:r>
            <a:endParaRPr lang="fr-FR" sz="2400" i="1" dirty="0">
              <a:solidFill>
                <a:schemeClr val="tx1"/>
              </a:solidFill>
              <a:latin typeface="Times New Roman" panose="02020603050405020304" pitchFamily="18" charset="0"/>
              <a:cs typeface="Times New Roman" panose="02020603050405020304" pitchFamily="18" charset="0"/>
            </a:endParaRPr>
          </a:p>
          <a:p>
            <a:endParaRPr lang="fr-FR" dirty="0"/>
          </a:p>
        </p:txBody>
      </p:sp>
      <p:sp>
        <p:nvSpPr>
          <p:cNvPr id="4" name="Espace réservé du pied de page 3"/>
          <p:cNvSpPr>
            <a:spLocks noGrp="1"/>
          </p:cNvSpPr>
          <p:nvPr>
            <p:ph type="ftr" sz="quarter" idx="11"/>
          </p:nvPr>
        </p:nvSpPr>
        <p:spPr/>
        <p:txBody>
          <a:bodyPr/>
          <a:lstStyle/>
          <a:p>
            <a:r>
              <a:rPr lang="fr-FR" b="1"/>
              <a:t>© www.drbarbaracombes.com</a:t>
            </a:r>
            <a:endParaRPr lang="fr-FR" b="1" dirty="0"/>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21</a:t>
            </a:fld>
            <a:endParaRPr lang="fr-BE" dirty="0"/>
          </a:p>
        </p:txBody>
      </p:sp>
    </p:spTree>
    <p:extLst>
      <p:ext uri="{BB962C8B-B14F-4D97-AF65-F5344CB8AC3E}">
        <p14:creationId xmlns:p14="http://schemas.microsoft.com/office/powerpoint/2010/main" val="272004754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p:txBody>
          <a:bodyPr/>
          <a:lstStyle/>
          <a:p>
            <a:r>
              <a:rPr lang="fr-FR" b="1"/>
              <a:t>© www.drbarbaracombes.com</a:t>
            </a:r>
            <a:endParaRPr lang="fr-FR" b="1"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22</a:t>
            </a:fld>
            <a:endParaRPr lang="fr-BE" dirty="0"/>
          </a:p>
        </p:txBody>
      </p:sp>
      <p:sp>
        <p:nvSpPr>
          <p:cNvPr id="5" name="Espace réservé du contenu 2"/>
          <p:cNvSpPr txBox="1">
            <a:spLocks/>
          </p:cNvSpPr>
          <p:nvPr/>
        </p:nvSpPr>
        <p:spPr>
          <a:xfrm>
            <a:off x="466583" y="1822174"/>
            <a:ext cx="8229600" cy="1224136"/>
          </a:xfrm>
          <a:prstGeom prst="rect">
            <a:avLst/>
          </a:prstGeom>
        </p:spPr>
        <p:txBody>
          <a:bodyPr>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fr-FR" sz="2400" b="1" dirty="0">
                <a:solidFill>
                  <a:schemeClr val="tx1"/>
                </a:solidFill>
                <a:latin typeface="Times New Roman" panose="02020603050405020304" pitchFamily="18" charset="0"/>
                <a:cs typeface="Times New Roman" panose="02020603050405020304" pitchFamily="18" charset="0"/>
              </a:rPr>
              <a:t>Patients : trouble bipolaire ou traité comme tel </a:t>
            </a:r>
          </a:p>
          <a:p>
            <a:r>
              <a:rPr lang="fr-FR" sz="2400" b="1" dirty="0">
                <a:solidFill>
                  <a:schemeClr val="tx1"/>
                </a:solidFill>
                <a:latin typeface="Times New Roman" panose="02020603050405020304" pitchFamily="18" charset="0"/>
                <a:cs typeface="Times New Roman" panose="02020603050405020304" pitchFamily="18" charset="0"/>
              </a:rPr>
              <a:t>+/- un proche (démarche éducative du patient),</a:t>
            </a:r>
          </a:p>
          <a:p>
            <a:r>
              <a:rPr lang="fr-FR" sz="2400" b="1" dirty="0">
                <a:solidFill>
                  <a:schemeClr val="tx1"/>
                </a:solidFill>
                <a:latin typeface="Times New Roman" panose="02020603050405020304" pitchFamily="18" charset="0"/>
                <a:cs typeface="Times New Roman" panose="02020603050405020304" pitchFamily="18" charset="0"/>
              </a:rPr>
              <a:t>Pas d’obligation de suivi par le CMP, programme ouvert à tous les secteurs.</a:t>
            </a:r>
          </a:p>
          <a:p>
            <a:pPr marL="0" indent="0">
              <a:buFont typeface="Calibri" panose="020F0502020204030204" pitchFamily="34" charset="0"/>
              <a:buNone/>
            </a:pPr>
            <a:endParaRPr lang="fr-FR" sz="2800" dirty="0">
              <a:solidFill>
                <a:schemeClr val="tx1"/>
              </a:solidFill>
            </a:endParaRPr>
          </a:p>
        </p:txBody>
      </p:sp>
      <p:sp>
        <p:nvSpPr>
          <p:cNvPr id="6" name="Titre 1"/>
          <p:cNvSpPr txBox="1">
            <a:spLocks/>
          </p:cNvSpPr>
          <p:nvPr/>
        </p:nvSpPr>
        <p:spPr>
          <a:xfrm>
            <a:off x="317183" y="404664"/>
            <a:ext cx="8229600" cy="1143000"/>
          </a:xfrm>
          <a:prstGeom prst="rect">
            <a:avLst/>
          </a:prstGeom>
          <a:solidFill>
            <a:schemeClr val="bg2"/>
          </a:solidFill>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fr-FR" b="1" dirty="0" err="1">
                <a:solidFill>
                  <a:srgbClr val="FF3300"/>
                </a:solidFill>
                <a:latin typeface="Times New Roman" panose="02020603050405020304" pitchFamily="18" charset="0"/>
                <a:cs typeface="Times New Roman" panose="02020603050405020304" pitchFamily="18" charset="0"/>
              </a:rPr>
              <a:t>Bipolis</a:t>
            </a:r>
            <a:r>
              <a:rPr lang="fr-FR" b="1" dirty="0">
                <a:solidFill>
                  <a:srgbClr val="FF3300"/>
                </a:solidFill>
                <a:latin typeface="Times New Roman" panose="02020603050405020304" pitchFamily="18" charset="0"/>
                <a:cs typeface="Times New Roman" panose="02020603050405020304" pitchFamily="18" charset="0"/>
              </a:rPr>
              <a:t> ?</a:t>
            </a:r>
            <a:br>
              <a:rPr lang="fr-FR" b="1" dirty="0">
                <a:solidFill>
                  <a:srgbClr val="FF3300"/>
                </a:solidFill>
                <a:latin typeface="Times New Roman" panose="02020603050405020304" pitchFamily="18" charset="0"/>
                <a:cs typeface="Times New Roman" panose="02020603050405020304" pitchFamily="18" charset="0"/>
              </a:rPr>
            </a:br>
            <a:r>
              <a:rPr lang="fr-FR" sz="3200" b="1" dirty="0">
                <a:solidFill>
                  <a:srgbClr val="FF3300"/>
                </a:solidFill>
                <a:latin typeface="Times New Roman" panose="02020603050405020304" pitchFamily="18" charset="0"/>
                <a:cs typeface="Times New Roman" panose="02020603050405020304" pitchFamily="18" charset="0"/>
              </a:rPr>
              <a:t>Pour quels participants?</a:t>
            </a:r>
            <a:endParaRPr lang="fr-FR" sz="3600" b="1" dirty="0">
              <a:solidFill>
                <a:srgbClr val="FF3300"/>
              </a:solidFill>
              <a:latin typeface="Times New Roman" panose="02020603050405020304" pitchFamily="18" charset="0"/>
              <a:cs typeface="Times New Roman" panose="02020603050405020304" pitchFamily="18" charset="0"/>
            </a:endParaRPr>
          </a:p>
        </p:txBody>
      </p:sp>
      <p:sp>
        <p:nvSpPr>
          <p:cNvPr id="7" name="ZoneTexte 6"/>
          <p:cNvSpPr txBox="1"/>
          <p:nvPr/>
        </p:nvSpPr>
        <p:spPr>
          <a:xfrm>
            <a:off x="323528" y="3630503"/>
            <a:ext cx="8515711" cy="2246769"/>
          </a:xfrm>
          <a:prstGeom prst="rect">
            <a:avLst/>
          </a:prstGeom>
          <a:noFill/>
        </p:spPr>
        <p:txBody>
          <a:bodyPr wrap="square" rtlCol="0">
            <a:spAutoFit/>
          </a:bodyPr>
          <a:lstStyle/>
          <a:p>
            <a:r>
              <a:rPr lang="fr-FR" sz="2000" b="1" dirty="0">
                <a:solidFill>
                  <a:srgbClr val="FF3300"/>
                </a:solidFill>
                <a:latin typeface="Times New Roman" panose="02020603050405020304" pitchFamily="18" charset="0"/>
                <a:cs typeface="Times New Roman" panose="02020603050405020304" pitchFamily="18" charset="0"/>
              </a:rPr>
              <a:t>Des objectifs communs</a:t>
            </a:r>
          </a:p>
          <a:p>
            <a:endParaRPr lang="fr-FR" sz="2000" dirty="0">
              <a:latin typeface="Times New Roman" panose="02020603050405020304" pitchFamily="18" charset="0"/>
              <a:cs typeface="Times New Roman" panose="02020603050405020304" pitchFamily="18" charset="0"/>
            </a:endParaRPr>
          </a:p>
          <a:p>
            <a:r>
              <a:rPr lang="fr-FR" sz="2000" dirty="0">
                <a:latin typeface="Times New Roman" panose="02020603050405020304" pitchFamily="18" charset="0"/>
                <a:cs typeface="Times New Roman" panose="02020603050405020304" pitchFamily="18" charset="0"/>
              </a:rPr>
              <a:t>- Désir du patient de mieux vivre avec sa maladie,</a:t>
            </a:r>
          </a:p>
          <a:p>
            <a:r>
              <a:rPr lang="fr-FR" sz="2000" dirty="0">
                <a:latin typeface="Times New Roman" panose="02020603050405020304" pitchFamily="18" charset="0"/>
                <a:cs typeface="Times New Roman" panose="02020603050405020304" pitchFamily="18" charset="0"/>
              </a:rPr>
              <a:t>- Acquisition de compétences, pour améliorer et  prolonger sa stabilité,</a:t>
            </a:r>
          </a:p>
          <a:p>
            <a:r>
              <a:rPr lang="fr-FR" sz="2000" dirty="0">
                <a:latin typeface="Times New Roman" panose="02020603050405020304" pitchFamily="18" charset="0"/>
                <a:cs typeface="Times New Roman" panose="02020603050405020304" pitchFamily="18" charset="0"/>
              </a:rPr>
              <a:t>mieux gérer les épisodes de déstabilisation, et prévenir la rechute,</a:t>
            </a:r>
          </a:p>
          <a:p>
            <a:r>
              <a:rPr lang="fr-FR" sz="2000" dirty="0">
                <a:latin typeface="Times New Roman" panose="02020603050405020304" pitchFamily="18" charset="0"/>
                <a:cs typeface="Times New Roman" panose="02020603050405020304" pitchFamily="18" charset="0"/>
              </a:rPr>
              <a:t>- Acquisition d’un langage commun,</a:t>
            </a:r>
          </a:p>
          <a:p>
            <a:r>
              <a:rPr lang="fr-FR" sz="2000" dirty="0">
                <a:latin typeface="Times New Roman" panose="02020603050405020304" pitchFamily="18" charset="0"/>
                <a:cs typeface="Times New Roman" panose="02020603050405020304" pitchFamily="18" charset="0"/>
              </a:rPr>
              <a:t>- Accéder à une information médicale, scientifique.</a:t>
            </a:r>
          </a:p>
        </p:txBody>
      </p:sp>
    </p:spTree>
    <p:extLst>
      <p:ext uri="{BB962C8B-B14F-4D97-AF65-F5344CB8AC3E}">
        <p14:creationId xmlns:p14="http://schemas.microsoft.com/office/powerpoint/2010/main" val="346519025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2904" y="260648"/>
            <a:ext cx="7543800" cy="1450757"/>
          </a:xfrm>
        </p:spPr>
        <p:txBody>
          <a:bodyPr/>
          <a:lstStyle/>
          <a:p>
            <a:r>
              <a:rPr lang="fr-FR" b="1" dirty="0">
                <a:solidFill>
                  <a:srgbClr val="FF3300"/>
                </a:solidFill>
                <a:latin typeface="Times New Roman" panose="02020603050405020304" pitchFamily="18" charset="0"/>
                <a:cs typeface="Times New Roman" panose="02020603050405020304" pitchFamily="18" charset="0"/>
              </a:rPr>
              <a:t>Réalisation du programme</a:t>
            </a:r>
            <a:endParaRPr lang="fr-FR" dirty="0">
              <a:solidFill>
                <a:srgbClr val="FF3300"/>
              </a:solidFill>
            </a:endParaRPr>
          </a:p>
        </p:txBody>
      </p:sp>
      <p:sp>
        <p:nvSpPr>
          <p:cNvPr id="3" name="Espace réservé du pied de page 2"/>
          <p:cNvSpPr>
            <a:spLocks noGrp="1"/>
          </p:cNvSpPr>
          <p:nvPr>
            <p:ph type="ftr" sz="quarter" idx="11"/>
          </p:nvPr>
        </p:nvSpPr>
        <p:spPr/>
        <p:txBody>
          <a:bodyPr/>
          <a:lstStyle/>
          <a:p>
            <a:r>
              <a:rPr lang="fr-FR" b="1"/>
              <a:t>© www.drbarbaracombes.com</a:t>
            </a:r>
            <a:endParaRPr lang="fr-FR" b="1"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23</a:t>
            </a:fld>
            <a:endParaRPr lang="fr-BE" dirty="0"/>
          </a:p>
        </p:txBody>
      </p:sp>
      <p:sp>
        <p:nvSpPr>
          <p:cNvPr id="5" name="Rectangle 4"/>
          <p:cNvSpPr/>
          <p:nvPr/>
        </p:nvSpPr>
        <p:spPr>
          <a:xfrm>
            <a:off x="251520" y="1888282"/>
            <a:ext cx="8244408" cy="4724370"/>
          </a:xfrm>
          <a:prstGeom prst="rect">
            <a:avLst/>
          </a:prstGeom>
        </p:spPr>
        <p:txBody>
          <a:bodyPr wrap="square">
            <a:spAutoFit/>
          </a:bodyPr>
          <a:lstStyle/>
          <a:p>
            <a:r>
              <a:rPr lang="fr-FR" sz="2000" b="1" dirty="0">
                <a:solidFill>
                  <a:srgbClr val="002060"/>
                </a:solidFill>
                <a:latin typeface="Times New Roman" panose="02020603050405020304" pitchFamily="18" charset="0"/>
                <a:cs typeface="Times New Roman" panose="02020603050405020304" pitchFamily="18" charset="0"/>
              </a:rPr>
              <a:t>-&gt;2 sites, du CHS G. Marchant: </a:t>
            </a:r>
            <a:r>
              <a:rPr lang="fr-FR" b="1" dirty="0">
                <a:solidFill>
                  <a:srgbClr val="002060"/>
                </a:solidFill>
                <a:latin typeface="Times New Roman" panose="02020603050405020304" pitchFamily="18" charset="0"/>
                <a:cs typeface="Times New Roman" panose="02020603050405020304" pitchFamily="18" charset="0"/>
              </a:rPr>
              <a:t>autorisation 2011</a:t>
            </a:r>
          </a:p>
          <a:p>
            <a:r>
              <a:rPr lang="fr-FR" sz="2000" b="1" dirty="0">
                <a:solidFill>
                  <a:srgbClr val="002060"/>
                </a:solidFill>
                <a:latin typeface="Times New Roman" panose="02020603050405020304" pitchFamily="18" charset="0"/>
                <a:cs typeface="Times New Roman" panose="02020603050405020304" pitchFamily="18" charset="0"/>
              </a:rPr>
              <a:t>En secteur urbain: CMP des Arènes </a:t>
            </a:r>
          </a:p>
          <a:p>
            <a:r>
              <a:rPr lang="fr-FR" sz="2000" b="1" dirty="0">
                <a:solidFill>
                  <a:srgbClr val="002060"/>
                </a:solidFill>
                <a:latin typeface="Times New Roman" panose="02020603050405020304" pitchFamily="18" charset="0"/>
                <a:cs typeface="Times New Roman" panose="02020603050405020304" pitchFamily="18" charset="0"/>
              </a:rPr>
              <a:t>En secteur rural: CMP de Carbonne,</a:t>
            </a:r>
          </a:p>
          <a:p>
            <a:endParaRPr lang="fr-FR" sz="1050" b="1" dirty="0">
              <a:solidFill>
                <a:srgbClr val="002060"/>
              </a:solidFill>
              <a:latin typeface="Times New Roman" panose="02020603050405020304" pitchFamily="18" charset="0"/>
              <a:cs typeface="Times New Roman" panose="02020603050405020304" pitchFamily="18" charset="0"/>
            </a:endParaRPr>
          </a:p>
          <a:p>
            <a:r>
              <a:rPr lang="fr-FR" sz="2000" b="1" dirty="0">
                <a:solidFill>
                  <a:srgbClr val="002060"/>
                </a:solidFill>
                <a:latin typeface="Times New Roman" panose="02020603050405020304" pitchFamily="18" charset="0"/>
                <a:cs typeface="Times New Roman" panose="02020603050405020304" pitchFamily="18" charset="0"/>
              </a:rPr>
              <a:t>-&gt;une équipe élargie, et pluridisciplinaire: médecins psychiatres, </a:t>
            </a:r>
          </a:p>
          <a:p>
            <a:r>
              <a:rPr lang="fr-FR" sz="2000" b="1" dirty="0">
                <a:solidFill>
                  <a:srgbClr val="002060"/>
                </a:solidFill>
                <a:latin typeface="Times New Roman" panose="02020603050405020304" pitchFamily="18" charset="0"/>
                <a:cs typeface="Times New Roman" panose="02020603050405020304" pitchFamily="18" charset="0"/>
              </a:rPr>
              <a:t>addictologue, endocrinologue, pharmacien, psychologue, assistante sociale, infirmiers.</a:t>
            </a:r>
          </a:p>
          <a:p>
            <a:r>
              <a:rPr lang="fr-FR" sz="2000" b="1" dirty="0">
                <a:solidFill>
                  <a:srgbClr val="002060"/>
                </a:solidFill>
                <a:latin typeface="Times New Roman" panose="02020603050405020304" pitchFamily="18" charset="0"/>
                <a:cs typeface="Times New Roman" panose="02020603050405020304" pitchFamily="18" charset="0"/>
              </a:rPr>
              <a:t>	. Équipe ayant bénéficié de la formation aux PETP.</a:t>
            </a:r>
          </a:p>
          <a:p>
            <a:r>
              <a:rPr lang="fr-FR" sz="2000" b="1" dirty="0">
                <a:solidFill>
                  <a:srgbClr val="002060"/>
                </a:solidFill>
                <a:latin typeface="Times New Roman" panose="02020603050405020304" pitchFamily="18" charset="0"/>
                <a:cs typeface="Times New Roman" panose="02020603050405020304" pitchFamily="18" charset="0"/>
              </a:rPr>
              <a:t>	. Animation de la séance en binôme.</a:t>
            </a:r>
          </a:p>
          <a:p>
            <a:endParaRPr lang="fr-FR" sz="1050" b="1" dirty="0">
              <a:solidFill>
                <a:srgbClr val="002060"/>
              </a:solidFill>
              <a:latin typeface="Times New Roman" panose="02020603050405020304" pitchFamily="18" charset="0"/>
              <a:cs typeface="Times New Roman" panose="02020603050405020304" pitchFamily="18" charset="0"/>
            </a:endParaRPr>
          </a:p>
          <a:p>
            <a:r>
              <a:rPr lang="fr-FR" sz="2000" b="1" dirty="0">
                <a:solidFill>
                  <a:srgbClr val="002060"/>
                </a:solidFill>
                <a:latin typeface="Times New Roman" panose="02020603050405020304" pitchFamily="18" charset="0"/>
                <a:cs typeface="Times New Roman" panose="02020603050405020304" pitchFamily="18" charset="0"/>
              </a:rPr>
              <a:t>-&gt;un planning : de septembre à juin, organisé pendant les périodes scolaires.</a:t>
            </a:r>
          </a:p>
          <a:p>
            <a:endParaRPr lang="fr-FR" sz="2000" b="1" dirty="0">
              <a:solidFill>
                <a:srgbClr val="002060"/>
              </a:solidFill>
              <a:latin typeface="Times New Roman" panose="02020603050405020304" pitchFamily="18" charset="0"/>
              <a:cs typeface="Times New Roman" panose="02020603050405020304" pitchFamily="18" charset="0"/>
            </a:endParaRPr>
          </a:p>
          <a:p>
            <a:r>
              <a:rPr lang="fr-FR" sz="2000" b="1" dirty="0">
                <a:solidFill>
                  <a:srgbClr val="002060"/>
                </a:solidFill>
                <a:latin typeface="Times New Roman" panose="02020603050405020304" pitchFamily="18" charset="0"/>
                <a:cs typeface="Times New Roman" panose="02020603050405020304" pitchFamily="18" charset="0"/>
              </a:rPr>
              <a:t>-&gt;des supports : diaporama - tableaux de décryptage stable/instable - scénarios de vie – outils sensoriels – relaxation-  trame et un jeu d’écriture</a:t>
            </a:r>
            <a:endParaRPr lang="fr-FR" sz="2000" b="1" dirty="0">
              <a:latin typeface="Times New Roman" panose="02020603050405020304" pitchFamily="18" charset="0"/>
              <a:cs typeface="Times New Roman" panose="02020603050405020304" pitchFamily="18" charset="0"/>
            </a:endParaRPr>
          </a:p>
          <a:p>
            <a:endParaRPr lang="fr-FR" sz="2000" b="1" dirty="0">
              <a:solidFill>
                <a:srgbClr val="002060"/>
              </a:solidFill>
              <a:cs typeface="Times New Roman" panose="02020603050405020304" pitchFamily="18" charset="0"/>
            </a:endParaRPr>
          </a:p>
        </p:txBody>
      </p:sp>
    </p:spTree>
    <p:extLst>
      <p:ext uri="{BB962C8B-B14F-4D97-AF65-F5344CB8AC3E}">
        <p14:creationId xmlns:p14="http://schemas.microsoft.com/office/powerpoint/2010/main" val="358516134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260648"/>
            <a:ext cx="7543800" cy="1296145"/>
          </a:xfrm>
        </p:spPr>
        <p:txBody>
          <a:bodyPr>
            <a:normAutofit fontScale="90000"/>
          </a:bodyPr>
          <a:lstStyle/>
          <a:p>
            <a:pPr algn="ctr"/>
            <a:r>
              <a:rPr lang="fr-FR" sz="3200" b="1" dirty="0">
                <a:solidFill>
                  <a:srgbClr val="FF5229"/>
                </a:solidFill>
                <a:latin typeface="Times New Roman" panose="02020603050405020304" pitchFamily="18" charset="0"/>
                <a:cs typeface="Times New Roman" panose="02020603050405020304" pitchFamily="18" charset="0"/>
              </a:rPr>
              <a:t>Méthode centrée sur le patient </a:t>
            </a:r>
            <a:br>
              <a:rPr lang="fr-FR" sz="3200" b="1" dirty="0">
                <a:solidFill>
                  <a:srgbClr val="FF5229"/>
                </a:solidFill>
                <a:latin typeface="Times New Roman" panose="02020603050405020304" pitchFamily="18" charset="0"/>
                <a:cs typeface="Times New Roman" panose="02020603050405020304" pitchFamily="18" charset="0"/>
              </a:rPr>
            </a:br>
            <a:r>
              <a:rPr lang="fr-FR" sz="3200" b="1" dirty="0">
                <a:solidFill>
                  <a:srgbClr val="FF5229"/>
                </a:solidFill>
                <a:latin typeface="Times New Roman" panose="02020603050405020304" pitchFamily="18" charset="0"/>
                <a:cs typeface="Times New Roman" panose="02020603050405020304" pitchFamily="18" charset="0"/>
              </a:rPr>
              <a:t>et son champ expérientiel </a:t>
            </a:r>
            <a:br>
              <a:rPr lang="fr-FR" sz="3200" b="1" dirty="0">
                <a:solidFill>
                  <a:srgbClr val="FF5229"/>
                </a:solidFill>
                <a:latin typeface="Times New Roman" panose="02020603050405020304" pitchFamily="18" charset="0"/>
                <a:cs typeface="Times New Roman" panose="02020603050405020304" pitchFamily="18" charset="0"/>
              </a:rPr>
            </a:br>
            <a:r>
              <a:rPr lang="fr-FR" sz="3200" b="1" dirty="0">
                <a:solidFill>
                  <a:srgbClr val="FF5229"/>
                </a:solidFill>
                <a:latin typeface="Times New Roman" panose="02020603050405020304" pitchFamily="18" charset="0"/>
                <a:cs typeface="Times New Roman" panose="02020603050405020304" pitchFamily="18" charset="0"/>
              </a:rPr>
              <a:t>4 domaines d’activités thérapeutiques. </a:t>
            </a:r>
          </a:p>
        </p:txBody>
      </p:sp>
      <p:sp>
        <p:nvSpPr>
          <p:cNvPr id="3" name="Espace réservé du pied de page 2"/>
          <p:cNvSpPr>
            <a:spLocks noGrp="1"/>
          </p:cNvSpPr>
          <p:nvPr>
            <p:ph type="ftr" sz="quarter" idx="11"/>
          </p:nvPr>
        </p:nvSpPr>
        <p:spPr/>
        <p:txBody>
          <a:bodyPr/>
          <a:lstStyle/>
          <a:p>
            <a:r>
              <a:rPr lang="fr-FR" b="1"/>
              <a:t>© www.drbarbaracombes.com</a:t>
            </a:r>
            <a:endParaRPr lang="fr-FR" b="1"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24</a:t>
            </a:fld>
            <a:endParaRPr lang="fr-BE"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17457" y="1870978"/>
            <a:ext cx="4222600" cy="422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6" name="Connecteur droit avec flèche 5"/>
          <p:cNvCxnSpPr/>
          <p:nvPr/>
        </p:nvCxnSpPr>
        <p:spPr>
          <a:xfrm flipV="1">
            <a:off x="5685323" y="2301285"/>
            <a:ext cx="542861" cy="432048"/>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8" name="Connecteur droit avec flèche 7"/>
          <p:cNvCxnSpPr/>
          <p:nvPr/>
        </p:nvCxnSpPr>
        <p:spPr>
          <a:xfrm flipV="1">
            <a:off x="5685323" y="3205249"/>
            <a:ext cx="542861" cy="432048"/>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p:nvPr/>
        </p:nvCxnSpPr>
        <p:spPr>
          <a:xfrm flipV="1">
            <a:off x="5685323" y="4109213"/>
            <a:ext cx="542861" cy="432048"/>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0" name="Connecteur droit avec flèche 9"/>
          <p:cNvCxnSpPr/>
          <p:nvPr/>
        </p:nvCxnSpPr>
        <p:spPr>
          <a:xfrm flipV="1">
            <a:off x="5685323" y="5013176"/>
            <a:ext cx="542861" cy="432048"/>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6372200" y="1870978"/>
            <a:ext cx="2141984" cy="584775"/>
          </a:xfrm>
          <a:prstGeom prst="rect">
            <a:avLst/>
          </a:prstGeom>
          <a:solidFill>
            <a:schemeClr val="accent5">
              <a:lumMod val="20000"/>
              <a:lumOff val="80000"/>
            </a:schemeClr>
          </a:solidFill>
          <a:ln>
            <a:noFill/>
          </a:ln>
        </p:spPr>
        <p:txBody>
          <a:bodyPr wrap="square">
            <a:spAutoFit/>
          </a:bodyPr>
          <a:lstStyle/>
          <a:p>
            <a:r>
              <a:rPr lang="fr-FR" sz="1600" b="1" dirty="0"/>
              <a:t>Appropriation </a:t>
            </a:r>
          </a:p>
          <a:p>
            <a:r>
              <a:rPr lang="fr-FR" sz="1600" b="1" dirty="0"/>
              <a:t>de la maladie</a:t>
            </a:r>
          </a:p>
        </p:txBody>
      </p:sp>
      <p:sp>
        <p:nvSpPr>
          <p:cNvPr id="11" name="Rectangle 10"/>
          <p:cNvSpPr/>
          <p:nvPr/>
        </p:nvSpPr>
        <p:spPr>
          <a:xfrm>
            <a:off x="6372200" y="3031422"/>
            <a:ext cx="900311" cy="338554"/>
          </a:xfrm>
          <a:prstGeom prst="rect">
            <a:avLst/>
          </a:prstGeom>
          <a:solidFill>
            <a:schemeClr val="accent5">
              <a:lumMod val="20000"/>
              <a:lumOff val="80000"/>
            </a:schemeClr>
          </a:solidFill>
          <a:ln>
            <a:noFill/>
          </a:ln>
        </p:spPr>
        <p:txBody>
          <a:bodyPr wrap="none">
            <a:spAutoFit/>
          </a:bodyPr>
          <a:lstStyle/>
          <a:p>
            <a:r>
              <a:rPr lang="fr-FR" sz="1600" b="1" dirty="0"/>
              <a:t>Socialité</a:t>
            </a:r>
          </a:p>
        </p:txBody>
      </p:sp>
      <p:sp>
        <p:nvSpPr>
          <p:cNvPr id="12" name="Rectangle 11"/>
          <p:cNvSpPr/>
          <p:nvPr/>
        </p:nvSpPr>
        <p:spPr>
          <a:xfrm>
            <a:off x="6372200" y="3945645"/>
            <a:ext cx="1476302" cy="338554"/>
          </a:xfrm>
          <a:prstGeom prst="rect">
            <a:avLst/>
          </a:prstGeom>
          <a:solidFill>
            <a:schemeClr val="accent5">
              <a:lumMod val="20000"/>
              <a:lumOff val="80000"/>
            </a:schemeClr>
          </a:solidFill>
          <a:ln>
            <a:noFill/>
          </a:ln>
        </p:spPr>
        <p:txBody>
          <a:bodyPr wrap="none">
            <a:spAutoFit/>
          </a:bodyPr>
          <a:lstStyle/>
          <a:p>
            <a:r>
              <a:rPr lang="fr-FR" sz="1600" b="1" dirty="0"/>
              <a:t>Hygiène de vie </a:t>
            </a:r>
          </a:p>
        </p:txBody>
      </p:sp>
      <p:sp>
        <p:nvSpPr>
          <p:cNvPr id="13" name="Rectangle 12"/>
          <p:cNvSpPr/>
          <p:nvPr/>
        </p:nvSpPr>
        <p:spPr>
          <a:xfrm>
            <a:off x="6372200" y="4859868"/>
            <a:ext cx="878061" cy="338554"/>
          </a:xfrm>
          <a:prstGeom prst="rect">
            <a:avLst/>
          </a:prstGeom>
          <a:solidFill>
            <a:schemeClr val="accent5">
              <a:lumMod val="20000"/>
              <a:lumOff val="80000"/>
            </a:schemeClr>
          </a:solidFill>
          <a:ln>
            <a:noFill/>
          </a:ln>
        </p:spPr>
        <p:txBody>
          <a:bodyPr wrap="none">
            <a:spAutoFit/>
          </a:bodyPr>
          <a:lstStyle/>
          <a:p>
            <a:r>
              <a:rPr lang="fr-FR" sz="1600" b="1" dirty="0"/>
              <a:t>Rechute</a:t>
            </a:r>
          </a:p>
        </p:txBody>
      </p:sp>
      <p:sp>
        <p:nvSpPr>
          <p:cNvPr id="15" name="Flèche courbée vers la droite 14"/>
          <p:cNvSpPr/>
          <p:nvPr/>
        </p:nvSpPr>
        <p:spPr>
          <a:xfrm>
            <a:off x="1475656" y="2163364"/>
            <a:ext cx="2592288" cy="3930213"/>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6" name="ZoneTexte 15"/>
          <p:cNvSpPr txBox="1"/>
          <p:nvPr/>
        </p:nvSpPr>
        <p:spPr>
          <a:xfrm>
            <a:off x="2031000" y="1796623"/>
            <a:ext cx="1481599" cy="1015663"/>
          </a:xfrm>
          <a:prstGeom prst="rect">
            <a:avLst/>
          </a:prstGeom>
          <a:solidFill>
            <a:schemeClr val="accent5">
              <a:lumMod val="40000"/>
              <a:lumOff val="60000"/>
            </a:schemeClr>
          </a:solidFill>
        </p:spPr>
        <p:txBody>
          <a:bodyPr wrap="square" rtlCol="0">
            <a:spAutoFit/>
          </a:bodyPr>
          <a:lstStyle/>
          <a:p>
            <a:pPr algn="ctr"/>
            <a:r>
              <a:rPr lang="fr-FR" sz="1200" b="1" dirty="0"/>
              <a:t>Auto-stigmatisation</a:t>
            </a:r>
          </a:p>
          <a:p>
            <a:pPr algn="ctr"/>
            <a:r>
              <a:rPr lang="fr-FR" sz="1200" b="1" dirty="0"/>
              <a:t>Stigmatisation par les proches</a:t>
            </a:r>
          </a:p>
          <a:p>
            <a:pPr algn="ctr"/>
            <a:r>
              <a:rPr lang="fr-FR" sz="1200" b="1" dirty="0"/>
              <a:t>Stigmatisation dans la cité </a:t>
            </a:r>
          </a:p>
        </p:txBody>
      </p:sp>
      <p:sp>
        <p:nvSpPr>
          <p:cNvPr id="17" name="ZoneTexte 16"/>
          <p:cNvSpPr txBox="1"/>
          <p:nvPr/>
        </p:nvSpPr>
        <p:spPr>
          <a:xfrm>
            <a:off x="4139952" y="2996952"/>
            <a:ext cx="1136337" cy="646331"/>
          </a:xfrm>
          <a:prstGeom prst="rect">
            <a:avLst/>
          </a:prstGeom>
          <a:noFill/>
        </p:spPr>
        <p:txBody>
          <a:bodyPr wrap="none" rtlCol="0">
            <a:spAutoFit/>
          </a:bodyPr>
          <a:lstStyle/>
          <a:p>
            <a:r>
              <a:rPr lang="fr-FR" dirty="0"/>
              <a:t>Maladie</a:t>
            </a:r>
          </a:p>
          <a:p>
            <a:pPr algn="ctr"/>
            <a:r>
              <a:rPr lang="fr-FR" dirty="0"/>
              <a:t>chronique</a:t>
            </a:r>
          </a:p>
        </p:txBody>
      </p:sp>
      <p:sp>
        <p:nvSpPr>
          <p:cNvPr id="19" name="ZoneTexte 18"/>
          <p:cNvSpPr txBox="1"/>
          <p:nvPr/>
        </p:nvSpPr>
        <p:spPr>
          <a:xfrm>
            <a:off x="613663" y="3184679"/>
            <a:ext cx="1481599" cy="461665"/>
          </a:xfrm>
          <a:prstGeom prst="rect">
            <a:avLst/>
          </a:prstGeom>
          <a:solidFill>
            <a:schemeClr val="accent5">
              <a:lumMod val="40000"/>
              <a:lumOff val="60000"/>
            </a:schemeClr>
          </a:solidFill>
        </p:spPr>
        <p:txBody>
          <a:bodyPr wrap="square" rtlCol="0">
            <a:spAutoFit/>
          </a:bodyPr>
          <a:lstStyle/>
          <a:p>
            <a:pPr algn="ctr"/>
            <a:r>
              <a:rPr lang="fr-FR" sz="1200" b="1" dirty="0"/>
              <a:t>Rupture de vie.</a:t>
            </a:r>
          </a:p>
          <a:p>
            <a:pPr algn="ctr"/>
            <a:r>
              <a:rPr lang="fr-FR" sz="1200" b="1" dirty="0"/>
              <a:t>Traumatisme</a:t>
            </a:r>
          </a:p>
        </p:txBody>
      </p:sp>
      <p:sp>
        <p:nvSpPr>
          <p:cNvPr id="20" name="ZoneTexte 19"/>
          <p:cNvSpPr txBox="1"/>
          <p:nvPr/>
        </p:nvSpPr>
        <p:spPr>
          <a:xfrm>
            <a:off x="899592" y="4541261"/>
            <a:ext cx="1481599" cy="276999"/>
          </a:xfrm>
          <a:prstGeom prst="rect">
            <a:avLst/>
          </a:prstGeom>
          <a:solidFill>
            <a:schemeClr val="accent5">
              <a:lumMod val="40000"/>
              <a:lumOff val="60000"/>
            </a:schemeClr>
          </a:solidFill>
        </p:spPr>
        <p:txBody>
          <a:bodyPr wrap="square" rtlCol="0">
            <a:spAutoFit/>
          </a:bodyPr>
          <a:lstStyle/>
          <a:p>
            <a:pPr algn="ctr"/>
            <a:r>
              <a:rPr lang="fr-FR" sz="1200" b="1" dirty="0"/>
              <a:t>Deuil de la SANTE</a:t>
            </a:r>
          </a:p>
        </p:txBody>
      </p:sp>
      <p:sp>
        <p:nvSpPr>
          <p:cNvPr id="21" name="ZoneTexte 20"/>
          <p:cNvSpPr txBox="1"/>
          <p:nvPr/>
        </p:nvSpPr>
        <p:spPr>
          <a:xfrm>
            <a:off x="1876657" y="5168225"/>
            <a:ext cx="1481599" cy="646331"/>
          </a:xfrm>
          <a:prstGeom prst="rect">
            <a:avLst/>
          </a:prstGeom>
          <a:solidFill>
            <a:schemeClr val="accent5">
              <a:lumMod val="40000"/>
              <a:lumOff val="60000"/>
            </a:schemeClr>
          </a:solidFill>
        </p:spPr>
        <p:txBody>
          <a:bodyPr wrap="square" rtlCol="0">
            <a:spAutoFit/>
          </a:bodyPr>
          <a:lstStyle/>
          <a:p>
            <a:pPr algn="ctr"/>
            <a:r>
              <a:rPr lang="fr-FR" sz="1200" b="1" dirty="0"/>
              <a:t>Nouveau questionnement sur son identité</a:t>
            </a:r>
          </a:p>
        </p:txBody>
      </p:sp>
    </p:spTree>
    <p:extLst>
      <p:ext uri="{BB962C8B-B14F-4D97-AF65-F5344CB8AC3E}">
        <p14:creationId xmlns:p14="http://schemas.microsoft.com/office/powerpoint/2010/main" val="102645488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2406" y="180299"/>
            <a:ext cx="8501568" cy="1212156"/>
          </a:xfrm>
        </p:spPr>
        <p:txBody>
          <a:bodyPr>
            <a:normAutofit fontScale="90000"/>
          </a:bodyPr>
          <a:lstStyle/>
          <a:p>
            <a:pPr algn="ctr"/>
            <a:r>
              <a:rPr lang="fr-FR" sz="4000" b="1" dirty="0">
                <a:solidFill>
                  <a:srgbClr val="FF3300"/>
                </a:solidFill>
                <a:latin typeface="Times New Roman" panose="02020603050405020304" pitchFamily="18" charset="0"/>
                <a:cs typeface="Times New Roman" panose="02020603050405020304" pitchFamily="18" charset="0"/>
              </a:rPr>
              <a:t>Le programme </a:t>
            </a:r>
            <a:r>
              <a:rPr lang="fr-FR" sz="4000" b="1" dirty="0" err="1">
                <a:solidFill>
                  <a:srgbClr val="FF3300"/>
                </a:solidFill>
                <a:latin typeface="Times New Roman" panose="02020603050405020304" pitchFamily="18" charset="0"/>
                <a:cs typeface="Times New Roman" panose="02020603050405020304" pitchFamily="18" charset="0"/>
              </a:rPr>
              <a:t>Bipolis</a:t>
            </a:r>
            <a:r>
              <a:rPr lang="fr-FR" sz="4000" b="1" dirty="0">
                <a:solidFill>
                  <a:srgbClr val="FF3300"/>
                </a:solidFill>
                <a:latin typeface="Times New Roman" panose="02020603050405020304" pitchFamily="18" charset="0"/>
                <a:cs typeface="Times New Roman" panose="02020603050405020304" pitchFamily="18" charset="0"/>
              </a:rPr>
              <a:t> =</a:t>
            </a:r>
            <a:br>
              <a:rPr lang="fr-FR" sz="4000" b="1" dirty="0">
                <a:solidFill>
                  <a:srgbClr val="FF3300"/>
                </a:solidFill>
                <a:latin typeface="Times New Roman" panose="02020603050405020304" pitchFamily="18" charset="0"/>
                <a:cs typeface="Times New Roman" panose="02020603050405020304" pitchFamily="18" charset="0"/>
              </a:rPr>
            </a:br>
            <a:r>
              <a:rPr lang="fr-FR" sz="2700" b="1" dirty="0">
                <a:solidFill>
                  <a:srgbClr val="FF3300"/>
                </a:solidFill>
                <a:latin typeface="Times New Roman" panose="02020603050405020304" pitchFamily="18" charset="0"/>
                <a:cs typeface="Times New Roman" panose="02020603050405020304" pitchFamily="18" charset="0"/>
              </a:rPr>
              <a:t>4 sous-programmes indépendants et complémentaires</a:t>
            </a:r>
            <a:br>
              <a:rPr lang="fr-FR" sz="2700" b="1" dirty="0">
                <a:solidFill>
                  <a:srgbClr val="FF3300"/>
                </a:solidFill>
                <a:latin typeface="Times New Roman" panose="02020603050405020304" pitchFamily="18" charset="0"/>
                <a:cs typeface="Times New Roman" panose="02020603050405020304" pitchFamily="18" charset="0"/>
              </a:rPr>
            </a:br>
            <a:r>
              <a:rPr lang="fr-FR" sz="2700" b="1" dirty="0">
                <a:solidFill>
                  <a:srgbClr val="FF3300"/>
                </a:solidFill>
                <a:latin typeface="Times New Roman" panose="02020603050405020304" pitchFamily="18" charset="0"/>
                <a:cs typeface="Times New Roman" panose="02020603050405020304" pitchFamily="18" charset="0"/>
              </a:rPr>
              <a:t>4 S.A.R.A. </a:t>
            </a:r>
            <a:r>
              <a:rPr lang="fr-FR" sz="1800" b="1" dirty="0">
                <a:solidFill>
                  <a:srgbClr val="FF3300"/>
                </a:solidFill>
                <a:latin typeface="Times New Roman" panose="02020603050405020304" pitchFamily="18" charset="0"/>
                <a:cs typeface="Times New Roman" panose="02020603050405020304" pitchFamily="18" charset="0"/>
              </a:rPr>
              <a:t>®</a:t>
            </a:r>
            <a:r>
              <a:rPr lang="fr-FR" sz="2700" b="1" dirty="0">
                <a:solidFill>
                  <a:srgbClr val="FF3300"/>
                </a:solidFill>
                <a:latin typeface="Times New Roman" panose="02020603050405020304" pitchFamily="18" charset="0"/>
                <a:cs typeface="Times New Roman" panose="02020603050405020304" pitchFamily="18" charset="0"/>
              </a:rPr>
              <a:t> (Stage d’Aide au Rétablissement Ambulatoire)</a:t>
            </a:r>
            <a:endParaRPr lang="fr-FR" sz="6000" dirty="0">
              <a:solidFill>
                <a:srgbClr val="FF3300"/>
              </a:solidFill>
            </a:endParaRPr>
          </a:p>
        </p:txBody>
      </p:sp>
      <p:sp>
        <p:nvSpPr>
          <p:cNvPr id="3" name="Espace réservé du pied de page 2"/>
          <p:cNvSpPr>
            <a:spLocks noGrp="1"/>
          </p:cNvSpPr>
          <p:nvPr>
            <p:ph type="ftr" sz="quarter" idx="11"/>
          </p:nvPr>
        </p:nvSpPr>
        <p:spPr/>
        <p:txBody>
          <a:bodyPr/>
          <a:lstStyle/>
          <a:p>
            <a:r>
              <a:rPr lang="fr-FR" b="1"/>
              <a:t>© www.drbarbaracombes.com</a:t>
            </a:r>
            <a:endParaRPr lang="fr-FR" b="1"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25</a:t>
            </a:fld>
            <a:endParaRPr lang="fr-BE" dirty="0"/>
          </a:p>
        </p:txBody>
      </p:sp>
      <p:sp>
        <p:nvSpPr>
          <p:cNvPr id="6" name="Rectangle 5"/>
          <p:cNvSpPr/>
          <p:nvPr/>
        </p:nvSpPr>
        <p:spPr>
          <a:xfrm>
            <a:off x="2483769" y="1722288"/>
            <a:ext cx="2448272" cy="4536000"/>
          </a:xfrm>
          <a:prstGeom prst="rect">
            <a:avLst/>
          </a:prstGeom>
          <a:ln w="38100">
            <a:solidFill>
              <a:srgbClr val="002060"/>
            </a:solidFill>
          </a:ln>
        </p:spPr>
        <p:txBody>
          <a:bodyPr wrap="square">
            <a:spAutoFit/>
          </a:bodyPr>
          <a:lstStyle/>
          <a:p>
            <a:pPr algn="ctr"/>
            <a:r>
              <a:rPr lang="fr-FR" sz="2000" b="1" dirty="0">
                <a:solidFill>
                  <a:srgbClr val="C00000"/>
                </a:solidFill>
                <a:latin typeface="Times New Roman" panose="02020603050405020304" pitchFamily="18" charset="0"/>
                <a:cs typeface="Times New Roman" panose="02020603050405020304" pitchFamily="18" charset="0"/>
              </a:rPr>
              <a:t>S</a:t>
            </a:r>
            <a:r>
              <a:rPr lang="fr-FR" sz="2000" b="1" dirty="0">
                <a:solidFill>
                  <a:schemeClr val="tx2"/>
                </a:solidFill>
                <a:latin typeface="Times New Roman" panose="02020603050405020304" pitchFamily="18" charset="0"/>
                <a:cs typeface="Times New Roman" panose="02020603050405020304" pitchFamily="18" charset="0"/>
              </a:rPr>
              <a:t>ocialité</a:t>
            </a:r>
          </a:p>
          <a:p>
            <a:endParaRPr lang="fr-FR" sz="2000" b="1" dirty="0">
              <a:solidFill>
                <a:schemeClr val="tx2"/>
              </a:solidFill>
              <a:latin typeface="Times New Roman" panose="02020603050405020304" pitchFamily="18" charset="0"/>
              <a:cs typeface="Times New Roman" panose="02020603050405020304" pitchFamily="18" charset="0"/>
            </a:endParaRPr>
          </a:p>
          <a:p>
            <a:r>
              <a:rPr lang="fr-FR" sz="1600" b="1" dirty="0"/>
              <a:t>Repérer des difficultés dans sa vie de relation et identifier des solutions,</a:t>
            </a:r>
          </a:p>
          <a:p>
            <a:r>
              <a:rPr lang="fr-FR" sz="1600" b="1" dirty="0"/>
              <a:t>Utiliser les ressources sanitaires, associatives, judiciaires, sociales, culturelles…</a:t>
            </a:r>
          </a:p>
          <a:p>
            <a:r>
              <a:rPr lang="fr-FR" sz="1600" b="1" dirty="0"/>
              <a:t>Savoir rechercher/ solliciter de l’aide,</a:t>
            </a:r>
          </a:p>
          <a:p>
            <a:r>
              <a:rPr lang="fr-FR" sz="1600" b="1" dirty="0"/>
              <a:t>Faire valoir ses droits.</a:t>
            </a:r>
          </a:p>
          <a:p>
            <a:r>
              <a:rPr lang="fr-FR" sz="1600" b="1" dirty="0"/>
              <a:t>Lutter contre l’isolement et la stigmatisation (par soi même et par les autres)</a:t>
            </a:r>
          </a:p>
          <a:p>
            <a:r>
              <a:rPr lang="fr-FR" sz="1600" b="1" dirty="0"/>
              <a:t>Rester un citoyen.</a:t>
            </a:r>
          </a:p>
          <a:p>
            <a:endParaRPr lang="fr-FR" sz="1600" b="1" dirty="0"/>
          </a:p>
        </p:txBody>
      </p:sp>
      <p:sp>
        <p:nvSpPr>
          <p:cNvPr id="7" name="Rectangle 6"/>
          <p:cNvSpPr/>
          <p:nvPr/>
        </p:nvSpPr>
        <p:spPr>
          <a:xfrm>
            <a:off x="74269" y="1721897"/>
            <a:ext cx="2376264" cy="4536000"/>
          </a:xfrm>
          <a:prstGeom prst="rect">
            <a:avLst/>
          </a:prstGeom>
          <a:ln w="38100">
            <a:solidFill>
              <a:srgbClr val="002060"/>
            </a:solidFill>
          </a:ln>
        </p:spPr>
        <p:txBody>
          <a:bodyPr wrap="square">
            <a:spAutoFit/>
          </a:bodyPr>
          <a:lstStyle/>
          <a:p>
            <a:pPr algn="ctr"/>
            <a:r>
              <a:rPr lang="fr-FR" sz="2000" b="1" dirty="0">
                <a:solidFill>
                  <a:srgbClr val="C00000"/>
                </a:solidFill>
                <a:latin typeface="Times New Roman" panose="02020603050405020304" pitchFamily="18" charset="0"/>
                <a:cs typeface="Times New Roman" panose="02020603050405020304" pitchFamily="18" charset="0"/>
              </a:rPr>
              <a:t>A</a:t>
            </a:r>
            <a:r>
              <a:rPr lang="fr-FR" sz="2000" b="1" dirty="0">
                <a:solidFill>
                  <a:schemeClr val="tx2"/>
                </a:solidFill>
                <a:latin typeface="Times New Roman" panose="02020603050405020304" pitchFamily="18" charset="0"/>
                <a:cs typeface="Times New Roman" panose="02020603050405020304" pitchFamily="18" charset="0"/>
              </a:rPr>
              <a:t>ppropriation </a:t>
            </a:r>
          </a:p>
          <a:p>
            <a:pPr algn="ctr"/>
            <a:r>
              <a:rPr lang="fr-FR" sz="2000" b="1" dirty="0">
                <a:solidFill>
                  <a:schemeClr val="tx2"/>
                </a:solidFill>
                <a:latin typeface="Times New Roman" panose="02020603050405020304" pitchFamily="18" charset="0"/>
                <a:cs typeface="Times New Roman" panose="02020603050405020304" pitchFamily="18" charset="0"/>
              </a:rPr>
              <a:t>de la maladie</a:t>
            </a:r>
          </a:p>
          <a:p>
            <a:r>
              <a:rPr lang="fr-FR" sz="1600" b="1" dirty="0"/>
              <a:t>Comprendre sa maladie, pour mieux la gérer</a:t>
            </a:r>
          </a:p>
          <a:p>
            <a:r>
              <a:rPr lang="fr-FR" sz="1600" b="1" dirty="0"/>
              <a:t>Repérer et s’approprier ses signes cliniques, </a:t>
            </a:r>
          </a:p>
          <a:p>
            <a:r>
              <a:rPr lang="fr-FR" sz="1600" b="1" dirty="0"/>
              <a:t>Connaitre les principes des traitements, </a:t>
            </a:r>
          </a:p>
          <a:p>
            <a:r>
              <a:rPr lang="fr-FR" sz="1600" b="1" dirty="0"/>
              <a:t>Travailler les émotions, les conflits, les stratégies comportementales</a:t>
            </a:r>
          </a:p>
          <a:p>
            <a:r>
              <a:rPr lang="fr-FR" sz="1600" b="1" dirty="0"/>
              <a:t>Devenir/rester observant, Autogérer son traitement</a:t>
            </a:r>
          </a:p>
          <a:p>
            <a:endParaRPr lang="fr-FR" sz="1600" b="1" dirty="0"/>
          </a:p>
          <a:p>
            <a:endParaRPr lang="fr-FR" sz="1600" b="1" dirty="0"/>
          </a:p>
          <a:p>
            <a:endParaRPr lang="fr-FR" sz="1600" b="1" dirty="0"/>
          </a:p>
          <a:p>
            <a:endParaRPr lang="fr-FR" sz="3200" b="1" dirty="0"/>
          </a:p>
        </p:txBody>
      </p:sp>
      <p:sp>
        <p:nvSpPr>
          <p:cNvPr id="8" name="Rectangle 7"/>
          <p:cNvSpPr/>
          <p:nvPr/>
        </p:nvSpPr>
        <p:spPr>
          <a:xfrm>
            <a:off x="4932041" y="1714203"/>
            <a:ext cx="2088231" cy="4536000"/>
          </a:xfrm>
          <a:prstGeom prst="rect">
            <a:avLst/>
          </a:prstGeom>
          <a:ln w="38100">
            <a:solidFill>
              <a:srgbClr val="002060"/>
            </a:solidFill>
          </a:ln>
        </p:spPr>
        <p:txBody>
          <a:bodyPr wrap="square">
            <a:spAutoFit/>
          </a:bodyPr>
          <a:lstStyle/>
          <a:p>
            <a:r>
              <a:rPr lang="fr-FR" sz="2000" b="1" dirty="0">
                <a:solidFill>
                  <a:srgbClr val="C00000"/>
                </a:solidFill>
                <a:latin typeface="Times New Roman" panose="02020603050405020304" pitchFamily="18" charset="0"/>
                <a:cs typeface="Times New Roman" panose="02020603050405020304" pitchFamily="18" charset="0"/>
              </a:rPr>
              <a:t>H</a:t>
            </a:r>
            <a:r>
              <a:rPr lang="fr-FR" sz="2000" b="1" dirty="0">
                <a:solidFill>
                  <a:schemeClr val="tx2"/>
                </a:solidFill>
                <a:latin typeface="Times New Roman" panose="02020603050405020304" pitchFamily="18" charset="0"/>
                <a:cs typeface="Times New Roman" panose="02020603050405020304" pitchFamily="18" charset="0"/>
              </a:rPr>
              <a:t>ygiène de vie </a:t>
            </a:r>
          </a:p>
          <a:p>
            <a:endParaRPr lang="fr-FR" sz="2000" b="1" dirty="0">
              <a:solidFill>
                <a:schemeClr val="tx2"/>
              </a:solidFill>
              <a:latin typeface="Times New Roman" panose="02020603050405020304" pitchFamily="18" charset="0"/>
              <a:cs typeface="Times New Roman" panose="02020603050405020304" pitchFamily="18" charset="0"/>
            </a:endParaRPr>
          </a:p>
          <a:p>
            <a:r>
              <a:rPr lang="fr-FR" sz="1600" b="1" dirty="0"/>
              <a:t>Faire le lien entre corps et psychisme,</a:t>
            </a:r>
          </a:p>
          <a:p>
            <a:r>
              <a:rPr lang="fr-FR" sz="1600" b="1" dirty="0"/>
              <a:t>Découvrir ses outils sensoriels les plus performants,</a:t>
            </a:r>
          </a:p>
          <a:p>
            <a:r>
              <a:rPr lang="fr-FR" sz="1600" b="1" dirty="0" err="1"/>
              <a:t>Re</a:t>
            </a:r>
            <a:r>
              <a:rPr lang="fr-FR" sz="1600" b="1" dirty="0"/>
              <a:t>-habiter la phase de stabilité</a:t>
            </a:r>
            <a:r>
              <a:rPr lang="fr-FR" b="1" dirty="0"/>
              <a:t>.</a:t>
            </a:r>
            <a:endParaRPr lang="fr-FR" sz="700" dirty="0"/>
          </a:p>
          <a:p>
            <a:endParaRPr lang="fr-FR" sz="700" dirty="0"/>
          </a:p>
          <a:p>
            <a:endParaRPr lang="fr-FR" sz="700" dirty="0"/>
          </a:p>
          <a:p>
            <a:endParaRPr lang="fr-FR" sz="700" dirty="0"/>
          </a:p>
          <a:p>
            <a:endParaRPr lang="fr-FR" sz="700" dirty="0"/>
          </a:p>
          <a:p>
            <a:endParaRPr lang="fr-FR" sz="700" dirty="0"/>
          </a:p>
          <a:p>
            <a:endParaRPr lang="fr-FR" sz="700" dirty="0"/>
          </a:p>
          <a:p>
            <a:endParaRPr lang="fr-FR" sz="700" dirty="0"/>
          </a:p>
          <a:p>
            <a:endParaRPr lang="fr-FR" sz="700" dirty="0"/>
          </a:p>
          <a:p>
            <a:endParaRPr lang="fr-FR" sz="700" dirty="0"/>
          </a:p>
          <a:p>
            <a:endParaRPr lang="fr-FR" sz="700" dirty="0"/>
          </a:p>
          <a:p>
            <a:endParaRPr lang="fr-FR" sz="700" dirty="0"/>
          </a:p>
          <a:p>
            <a:endParaRPr lang="fr-FR" sz="700" dirty="0"/>
          </a:p>
          <a:p>
            <a:endParaRPr lang="fr-FR" sz="700" dirty="0"/>
          </a:p>
          <a:p>
            <a:endParaRPr lang="fr-FR" sz="700" dirty="0"/>
          </a:p>
          <a:p>
            <a:endParaRPr lang="fr-FR" sz="700" dirty="0"/>
          </a:p>
          <a:p>
            <a:endParaRPr lang="fr-FR" sz="700" dirty="0"/>
          </a:p>
          <a:p>
            <a:endParaRPr lang="fr-FR" sz="700" dirty="0"/>
          </a:p>
          <a:p>
            <a:endParaRPr lang="fr-FR" sz="700" dirty="0"/>
          </a:p>
          <a:p>
            <a:endParaRPr lang="fr-FR" sz="600" dirty="0"/>
          </a:p>
          <a:p>
            <a:endParaRPr lang="fr-FR" sz="100" dirty="0"/>
          </a:p>
          <a:p>
            <a:endParaRPr lang="fr-FR" sz="1000" dirty="0"/>
          </a:p>
        </p:txBody>
      </p:sp>
      <p:sp>
        <p:nvSpPr>
          <p:cNvPr id="9" name="Rectangle 8"/>
          <p:cNvSpPr/>
          <p:nvPr/>
        </p:nvSpPr>
        <p:spPr>
          <a:xfrm>
            <a:off x="7020272" y="1722288"/>
            <a:ext cx="2016224" cy="4536000"/>
          </a:xfrm>
          <a:prstGeom prst="rect">
            <a:avLst/>
          </a:prstGeom>
          <a:ln w="38100">
            <a:solidFill>
              <a:srgbClr val="002060"/>
            </a:solidFill>
          </a:ln>
        </p:spPr>
        <p:txBody>
          <a:bodyPr wrap="square">
            <a:spAutoFit/>
          </a:bodyPr>
          <a:lstStyle/>
          <a:p>
            <a:r>
              <a:rPr lang="fr-FR" sz="2000" b="1" dirty="0">
                <a:solidFill>
                  <a:srgbClr val="C00000"/>
                </a:solidFill>
                <a:latin typeface="Times New Roman" panose="02020603050405020304" pitchFamily="18" charset="0"/>
                <a:cs typeface="Times New Roman" panose="02020603050405020304" pitchFamily="18" charset="0"/>
              </a:rPr>
              <a:t>R</a:t>
            </a:r>
            <a:r>
              <a:rPr lang="fr-FR" sz="2000" b="1" dirty="0">
                <a:solidFill>
                  <a:schemeClr val="tx2"/>
                </a:solidFill>
                <a:latin typeface="Times New Roman" panose="02020603050405020304" pitchFamily="18" charset="0"/>
                <a:cs typeface="Times New Roman" panose="02020603050405020304" pitchFamily="18" charset="0"/>
              </a:rPr>
              <a:t>echute</a:t>
            </a:r>
          </a:p>
          <a:p>
            <a:endParaRPr lang="fr-FR" sz="1200" b="1" dirty="0">
              <a:solidFill>
                <a:schemeClr val="tx2"/>
              </a:solidFill>
              <a:latin typeface="Times New Roman" panose="02020603050405020304" pitchFamily="18" charset="0"/>
              <a:cs typeface="Times New Roman" panose="02020603050405020304" pitchFamily="18" charset="0"/>
            </a:endParaRPr>
          </a:p>
          <a:p>
            <a:r>
              <a:rPr lang="fr-FR" sz="1600" b="1" dirty="0"/>
              <a:t>Repérer ses prodromes. Repérer dans son histoire ses facteurs déclenchants,</a:t>
            </a:r>
          </a:p>
          <a:p>
            <a:r>
              <a:rPr lang="fr-FR" sz="1600" b="1" dirty="0"/>
              <a:t>Faire face à des situations potentiellement déstabilisantes, et mettre en place des stratégies comportementales</a:t>
            </a:r>
          </a:p>
          <a:p>
            <a:r>
              <a:rPr lang="fr-FR" sz="1600" b="1" dirty="0"/>
              <a:t>Etablir des liens entre sa maladie et son histoire de vie.</a:t>
            </a:r>
          </a:p>
          <a:p>
            <a:endParaRPr lang="fr-FR" sz="800" dirty="0"/>
          </a:p>
          <a:p>
            <a:endParaRPr lang="fr-FR" sz="800" dirty="0"/>
          </a:p>
        </p:txBody>
      </p:sp>
      <p:cxnSp>
        <p:nvCxnSpPr>
          <p:cNvPr id="13" name="Connecteur droit avec flèche 12"/>
          <p:cNvCxnSpPr/>
          <p:nvPr/>
        </p:nvCxnSpPr>
        <p:spPr>
          <a:xfrm>
            <a:off x="3707904" y="1331615"/>
            <a:ext cx="1" cy="382588"/>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a:off x="5976156" y="1367643"/>
            <a:ext cx="1" cy="382588"/>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a:off x="8028384" y="1367643"/>
            <a:ext cx="0" cy="340532"/>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a:off x="1297555" y="1334925"/>
            <a:ext cx="0" cy="382588"/>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355893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900" b="1" dirty="0">
                <a:solidFill>
                  <a:srgbClr val="FF5229"/>
                </a:solidFill>
                <a:latin typeface="Times New Roman" panose="02020603050405020304" pitchFamily="18" charset="0"/>
                <a:cs typeface="Times New Roman" panose="02020603050405020304" pitchFamily="18" charset="0"/>
              </a:rPr>
              <a:t>RETOUR D’EXPERIENCES</a:t>
            </a:r>
            <a:br>
              <a:rPr lang="fr-FR" sz="3600" b="1" dirty="0">
                <a:solidFill>
                  <a:schemeClr val="tx2"/>
                </a:solidFill>
              </a:rPr>
            </a:br>
            <a:endParaRPr lang="fr-FR" dirty="0"/>
          </a:p>
        </p:txBody>
      </p:sp>
      <p:sp>
        <p:nvSpPr>
          <p:cNvPr id="5" name="Espace réservé du texte 4"/>
          <p:cNvSpPr>
            <a:spLocks noGrp="1"/>
          </p:cNvSpPr>
          <p:nvPr>
            <p:ph type="body" idx="1"/>
          </p:nvPr>
        </p:nvSpPr>
        <p:spPr/>
        <p:txBody>
          <a:bodyPr/>
          <a:lstStyle/>
          <a:p>
            <a:endParaRPr lang="fr-FR"/>
          </a:p>
        </p:txBody>
      </p:sp>
      <p:sp>
        <p:nvSpPr>
          <p:cNvPr id="3" name="Espace réservé du pied de page 2"/>
          <p:cNvSpPr>
            <a:spLocks noGrp="1"/>
          </p:cNvSpPr>
          <p:nvPr>
            <p:ph type="ftr" sz="quarter" idx="11"/>
          </p:nvPr>
        </p:nvSpPr>
        <p:spPr/>
        <p:txBody>
          <a:bodyPr/>
          <a:lstStyle/>
          <a:p>
            <a:r>
              <a:rPr lang="fr-FR" b="1"/>
              <a:t>© www.drbarbaracombes.com</a:t>
            </a:r>
            <a:endParaRPr lang="fr-FR" b="1"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26</a:t>
            </a:fld>
            <a:endParaRPr lang="fr-BE" dirty="0"/>
          </a:p>
        </p:txBody>
      </p:sp>
    </p:spTree>
    <p:extLst>
      <p:ext uri="{BB962C8B-B14F-4D97-AF65-F5344CB8AC3E}">
        <p14:creationId xmlns:p14="http://schemas.microsoft.com/office/powerpoint/2010/main" val="410562207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496" y="188640"/>
            <a:ext cx="8393048" cy="1450757"/>
          </a:xfrm>
        </p:spPr>
        <p:txBody>
          <a:bodyPr>
            <a:normAutofit/>
          </a:bodyPr>
          <a:lstStyle/>
          <a:p>
            <a:pPr algn="ctr"/>
            <a:r>
              <a:rPr lang="fr-FR" sz="3600" b="1" dirty="0">
                <a:solidFill>
                  <a:srgbClr val="FF5229"/>
                </a:solidFill>
                <a:latin typeface="Times New Roman" panose="02020603050405020304" pitchFamily="18" charset="0"/>
                <a:cs typeface="Times New Roman" panose="02020603050405020304" pitchFamily="18" charset="0"/>
              </a:rPr>
              <a:t>Dynamique de groupe dans l’ETP</a:t>
            </a:r>
            <a:endParaRPr lang="fr-FR" sz="3600" b="1" dirty="0">
              <a:latin typeface="Times New Roman" panose="02020603050405020304" pitchFamily="18" charset="0"/>
              <a:cs typeface="Times New Roman" panose="02020603050405020304" pitchFamily="18" charset="0"/>
            </a:endParaRPr>
          </a:p>
        </p:txBody>
      </p:sp>
      <p:sp>
        <p:nvSpPr>
          <p:cNvPr id="3" name="Espace réservé du pied de page 2"/>
          <p:cNvSpPr>
            <a:spLocks noGrp="1"/>
          </p:cNvSpPr>
          <p:nvPr>
            <p:ph type="ftr" sz="quarter" idx="11"/>
          </p:nvPr>
        </p:nvSpPr>
        <p:spPr/>
        <p:txBody>
          <a:bodyPr/>
          <a:lstStyle/>
          <a:p>
            <a:r>
              <a:rPr lang="fr-FR" b="1"/>
              <a:t>© www.drbarbaracombes.com</a:t>
            </a:r>
            <a:endParaRPr lang="fr-FR" b="1"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27</a:t>
            </a:fld>
            <a:endParaRPr lang="fr-BE" dirty="0"/>
          </a:p>
        </p:txBody>
      </p:sp>
      <p:sp>
        <p:nvSpPr>
          <p:cNvPr id="5" name="Rectangle 4"/>
          <p:cNvSpPr/>
          <p:nvPr/>
        </p:nvSpPr>
        <p:spPr>
          <a:xfrm>
            <a:off x="251520" y="1916832"/>
            <a:ext cx="8964488" cy="3785652"/>
          </a:xfrm>
          <a:prstGeom prst="rect">
            <a:avLst/>
          </a:prstGeom>
        </p:spPr>
        <p:txBody>
          <a:bodyPr wrap="square">
            <a:spAutoFit/>
          </a:bodyPr>
          <a:lstStyle/>
          <a:p>
            <a:r>
              <a:rPr lang="fr-FR" sz="2400" b="1" dirty="0">
                <a:solidFill>
                  <a:schemeClr val="accent1"/>
                </a:solidFill>
                <a:latin typeface="Times New Roman" panose="02020603050405020304" pitchFamily="18" charset="0"/>
                <a:cs typeface="Times New Roman" panose="02020603050405020304" pitchFamily="18" charset="0"/>
              </a:rPr>
              <a:t>Bienveillance </a:t>
            </a:r>
            <a:r>
              <a:rPr lang="fr-FR" sz="2400" b="1" dirty="0">
                <a:latin typeface="Times New Roman" panose="02020603050405020304" pitchFamily="18" charset="0"/>
                <a:cs typeface="Times New Roman" panose="02020603050405020304" pitchFamily="18" charset="0"/>
              </a:rPr>
              <a:t>, environnement protecteur : émergence d’un espace de parole sécurisé. </a:t>
            </a:r>
          </a:p>
          <a:p>
            <a:endParaRPr lang="fr-FR" sz="2400" b="1" dirty="0">
              <a:latin typeface="Times New Roman" panose="02020603050405020304" pitchFamily="18" charset="0"/>
              <a:cs typeface="Times New Roman" panose="02020603050405020304" pitchFamily="18" charset="0"/>
            </a:endParaRPr>
          </a:p>
          <a:p>
            <a:r>
              <a:rPr lang="fr-FR" sz="2400" b="1" dirty="0">
                <a:latin typeface="Times New Roman" panose="02020603050405020304" pitchFamily="18" charset="0"/>
                <a:cs typeface="Times New Roman" panose="02020603050405020304" pitchFamily="18" charset="0"/>
              </a:rPr>
              <a:t>Contact avec sa maladie et celle de l’autre: </a:t>
            </a:r>
          </a:p>
          <a:p>
            <a:pPr lvl="2"/>
            <a:r>
              <a:rPr lang="fr-FR" sz="2400" b="1" dirty="0">
                <a:solidFill>
                  <a:schemeClr val="accent1"/>
                </a:solidFill>
                <a:latin typeface="Times New Roman" panose="02020603050405020304" pitchFamily="18" charset="0"/>
                <a:cs typeface="Times New Roman" panose="02020603050405020304" pitchFamily="18" charset="0"/>
              </a:rPr>
              <a:t>représentations</a:t>
            </a:r>
            <a:r>
              <a:rPr lang="fr-FR" sz="2400" b="1" dirty="0">
                <a:solidFill>
                  <a:srgbClr val="FF9900"/>
                </a:solidFill>
                <a:latin typeface="Times New Roman" panose="02020603050405020304" pitchFamily="18" charset="0"/>
                <a:cs typeface="Times New Roman" panose="02020603050405020304" pitchFamily="18" charset="0"/>
              </a:rPr>
              <a:t> </a:t>
            </a:r>
            <a:r>
              <a:rPr lang="fr-FR" sz="2400" b="1" dirty="0">
                <a:latin typeface="Times New Roman" panose="02020603050405020304" pitchFamily="18" charset="0"/>
                <a:cs typeface="Times New Roman" panose="02020603050405020304" pitchFamily="18" charset="0"/>
              </a:rPr>
              <a:t>partagées ou antagonistes de la maladie, </a:t>
            </a:r>
            <a:r>
              <a:rPr lang="fr-FR" sz="2400" b="1" dirty="0">
                <a:solidFill>
                  <a:schemeClr val="accent1"/>
                </a:solidFill>
                <a:latin typeface="Times New Roman" panose="02020603050405020304" pitchFamily="18" charset="0"/>
                <a:cs typeface="Times New Roman" panose="02020603050405020304" pitchFamily="18" charset="0"/>
              </a:rPr>
              <a:t>repères identificatoires, synergies.</a:t>
            </a:r>
          </a:p>
          <a:p>
            <a:pPr lvl="2"/>
            <a:endParaRPr lang="fr-FR" sz="2400" b="1" dirty="0">
              <a:solidFill>
                <a:schemeClr val="accent1"/>
              </a:solidFill>
              <a:latin typeface="Times New Roman" panose="02020603050405020304" pitchFamily="18" charset="0"/>
              <a:cs typeface="Times New Roman" panose="02020603050405020304" pitchFamily="18" charset="0"/>
            </a:endParaRPr>
          </a:p>
          <a:p>
            <a:pPr marL="0" lvl="2"/>
            <a:r>
              <a:rPr lang="fr-FR" sz="2400" b="1" dirty="0">
                <a:latin typeface="Times New Roman" panose="02020603050405020304" pitchFamily="18" charset="0"/>
                <a:cs typeface="Times New Roman" panose="02020603050405020304" pitchFamily="18" charset="0"/>
              </a:rPr>
              <a:t>Mobilisation des </a:t>
            </a:r>
            <a:r>
              <a:rPr lang="fr-FR" sz="2400" b="1" dirty="0">
                <a:solidFill>
                  <a:schemeClr val="accent1"/>
                </a:solidFill>
                <a:latin typeface="Times New Roman" panose="02020603050405020304" pitchFamily="18" charset="0"/>
                <a:cs typeface="Times New Roman" panose="02020603050405020304" pitchFamily="18" charset="0"/>
              </a:rPr>
              <a:t>expériences antérieures</a:t>
            </a:r>
            <a:r>
              <a:rPr lang="fr-FR" sz="2400" b="1" dirty="0">
                <a:latin typeface="Times New Roman" panose="02020603050405020304" pitchFamily="18" charset="0"/>
                <a:cs typeface="Times New Roman" panose="02020603050405020304" pitchFamily="18" charset="0"/>
              </a:rPr>
              <a:t>, des processus psychiques, permet de préparer </a:t>
            </a:r>
            <a:r>
              <a:rPr lang="fr-FR" sz="2400" b="1" dirty="0">
                <a:solidFill>
                  <a:schemeClr val="accent1"/>
                </a:solidFill>
                <a:latin typeface="Times New Roman" panose="02020603050405020304" pitchFamily="18" charset="0"/>
                <a:cs typeface="Times New Roman" panose="02020603050405020304" pitchFamily="18" charset="0"/>
              </a:rPr>
              <a:t>un travail individuel </a:t>
            </a:r>
            <a:r>
              <a:rPr lang="fr-FR" sz="2400" b="1" dirty="0">
                <a:latin typeface="Times New Roman" panose="02020603050405020304" pitchFamily="18" charset="0"/>
                <a:cs typeface="Times New Roman" panose="02020603050405020304" pitchFamily="18" charset="0"/>
              </a:rPr>
              <a:t>(relation d’appui sur ses pairs).</a:t>
            </a:r>
          </a:p>
        </p:txBody>
      </p:sp>
    </p:spTree>
    <p:extLst>
      <p:ext uri="{BB962C8B-B14F-4D97-AF65-F5344CB8AC3E}">
        <p14:creationId xmlns:p14="http://schemas.microsoft.com/office/powerpoint/2010/main" val="44037626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2960" y="692696"/>
            <a:ext cx="7543800" cy="1044665"/>
          </a:xfrm>
        </p:spPr>
        <p:txBody>
          <a:bodyPr>
            <a:normAutofit fontScale="90000"/>
          </a:bodyPr>
          <a:lstStyle/>
          <a:p>
            <a:pPr algn="ctr"/>
            <a:r>
              <a:rPr lang="fr-FR" sz="4000" b="1" dirty="0">
                <a:solidFill>
                  <a:srgbClr val="FF5229"/>
                </a:solidFill>
                <a:latin typeface="Times New Roman" panose="02020603050405020304" pitchFamily="18" charset="0"/>
                <a:cs typeface="Times New Roman" panose="02020603050405020304" pitchFamily="18" charset="0"/>
              </a:rPr>
              <a:t>Le patient/participant</a:t>
            </a:r>
            <a:r>
              <a:rPr lang="fr-FR" sz="4000" b="1" dirty="0">
                <a:solidFill>
                  <a:srgbClr val="FF5229"/>
                </a:solidFill>
                <a:latin typeface="Times New Roman" panose="02020603050405020304" pitchFamily="18" charset="0"/>
                <a:cs typeface="Times New Roman" panose="02020603050405020304" pitchFamily="18" charset="0"/>
                <a:sym typeface="Wingdings" panose="05000000000000000000" pitchFamily="2" charset="2"/>
              </a:rPr>
              <a:t>/ apprenant  </a:t>
            </a:r>
            <a:br>
              <a:rPr lang="fr-FR" b="1" dirty="0">
                <a:solidFill>
                  <a:srgbClr val="FF5229"/>
                </a:solidFill>
                <a:sym typeface="Wingdings" panose="05000000000000000000" pitchFamily="2" charset="2"/>
              </a:rPr>
            </a:br>
            <a:endParaRPr lang="fr-FR" b="1" dirty="0">
              <a:solidFill>
                <a:srgbClr val="FF5229"/>
              </a:solidFill>
            </a:endParaRPr>
          </a:p>
        </p:txBody>
      </p:sp>
      <p:sp>
        <p:nvSpPr>
          <p:cNvPr id="3" name="Espace réservé du pied de page 2"/>
          <p:cNvSpPr>
            <a:spLocks noGrp="1"/>
          </p:cNvSpPr>
          <p:nvPr>
            <p:ph type="ftr" sz="quarter" idx="11"/>
          </p:nvPr>
        </p:nvSpPr>
        <p:spPr/>
        <p:txBody>
          <a:bodyPr/>
          <a:lstStyle/>
          <a:p>
            <a:r>
              <a:rPr lang="fr-FR" b="1"/>
              <a:t>© www.drbarbaracombes.com</a:t>
            </a:r>
            <a:endParaRPr lang="fr-FR" b="1"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28</a:t>
            </a:fld>
            <a:endParaRPr lang="fr-BE" dirty="0"/>
          </a:p>
        </p:txBody>
      </p:sp>
      <p:sp>
        <p:nvSpPr>
          <p:cNvPr id="5" name="ZoneTexte 4"/>
          <p:cNvSpPr txBox="1"/>
          <p:nvPr/>
        </p:nvSpPr>
        <p:spPr>
          <a:xfrm>
            <a:off x="222053" y="2011139"/>
            <a:ext cx="8435280" cy="2677656"/>
          </a:xfrm>
          <a:prstGeom prst="rect">
            <a:avLst/>
          </a:prstGeom>
          <a:noFill/>
        </p:spPr>
        <p:txBody>
          <a:bodyPr wrap="square" rtlCol="0">
            <a:spAutoFit/>
          </a:bodyPr>
          <a:lstStyle/>
          <a:p>
            <a:r>
              <a:rPr lang="fr-FR" sz="2400" b="1" dirty="0">
                <a:latin typeface="Times New Roman" panose="02020603050405020304" pitchFamily="18" charset="0"/>
                <a:cs typeface="Times New Roman" panose="02020603050405020304" pitchFamily="18" charset="0"/>
              </a:rPr>
              <a:t>S’appuie sur </a:t>
            </a:r>
            <a:r>
              <a:rPr lang="fr-FR" sz="2400" b="1" dirty="0">
                <a:solidFill>
                  <a:schemeClr val="accent1"/>
                </a:solidFill>
                <a:latin typeface="Times New Roman" panose="02020603050405020304" pitchFamily="18" charset="0"/>
                <a:cs typeface="Times New Roman" panose="02020603050405020304" pitchFamily="18" charset="0"/>
              </a:rPr>
              <a:t>son expérience</a:t>
            </a:r>
            <a:r>
              <a:rPr lang="fr-FR" sz="2400" b="1" dirty="0">
                <a:latin typeface="Times New Roman" panose="02020603050405020304" pitchFamily="18" charset="0"/>
                <a:cs typeface="Times New Roman" panose="02020603050405020304" pitchFamily="18" charset="0"/>
              </a:rPr>
              <a:t>, sur </a:t>
            </a:r>
            <a:r>
              <a:rPr lang="fr-FR" sz="2400" b="1" dirty="0">
                <a:solidFill>
                  <a:schemeClr val="accent1"/>
                </a:solidFill>
                <a:latin typeface="Times New Roman" panose="02020603050405020304" pitchFamily="18" charset="0"/>
                <a:cs typeface="Times New Roman" panose="02020603050405020304" pitchFamily="18" charset="0"/>
              </a:rPr>
              <a:t>ses nouvelles compétences</a:t>
            </a:r>
            <a:r>
              <a:rPr lang="fr-FR" sz="2400" b="1" dirty="0">
                <a:latin typeface="Times New Roman" panose="02020603050405020304" pitchFamily="18" charset="0"/>
                <a:cs typeface="Times New Roman" panose="02020603050405020304" pitchFamily="18" charset="0"/>
              </a:rPr>
              <a:t>, issues de l’ETP: devient acteur de son soin et de son rétablissement,</a:t>
            </a:r>
          </a:p>
          <a:p>
            <a:pPr marL="285750" indent="-285750">
              <a:buFontTx/>
              <a:buChar char="-"/>
            </a:pPr>
            <a:endParaRPr lang="fr-FR" sz="2400" b="1" dirty="0">
              <a:latin typeface="Times New Roman" panose="02020603050405020304" pitchFamily="18" charset="0"/>
              <a:cs typeface="Times New Roman" panose="02020603050405020304" pitchFamily="18" charset="0"/>
            </a:endParaRPr>
          </a:p>
          <a:p>
            <a:r>
              <a:rPr lang="fr-FR" sz="2400" b="1" dirty="0">
                <a:latin typeface="Times New Roman" panose="02020603050405020304" pitchFamily="18" charset="0"/>
                <a:cs typeface="Times New Roman" panose="02020603050405020304" pitchFamily="18" charset="0"/>
              </a:rPr>
              <a:t>Les « essais-erreurs » peuvent devenir des étapes d’un </a:t>
            </a:r>
            <a:r>
              <a:rPr lang="fr-FR" sz="2400" b="1" dirty="0">
                <a:solidFill>
                  <a:schemeClr val="accent1"/>
                </a:solidFill>
                <a:latin typeface="Times New Roman" panose="02020603050405020304" pitchFamily="18" charset="0"/>
                <a:cs typeface="Times New Roman" panose="02020603050405020304" pitchFamily="18" charset="0"/>
              </a:rPr>
              <a:t>changement</a:t>
            </a:r>
            <a:r>
              <a:rPr lang="fr-FR" sz="2400" b="1" dirty="0">
                <a:latin typeface="Times New Roman" panose="02020603050405020304" pitchFamily="18" charset="0"/>
                <a:cs typeface="Times New Roman" panose="02020603050405020304" pitchFamily="18" charset="0"/>
              </a:rPr>
              <a:t>.</a:t>
            </a:r>
          </a:p>
          <a:p>
            <a:pPr marL="285750" indent="-285750">
              <a:buFontTx/>
              <a:buChar char="-"/>
            </a:pPr>
            <a:endParaRPr lang="fr-FR" sz="2400" b="1" dirty="0"/>
          </a:p>
        </p:txBody>
      </p:sp>
      <p:sp>
        <p:nvSpPr>
          <p:cNvPr id="6" name="Flèche vers le bas 5"/>
          <p:cNvSpPr/>
          <p:nvPr/>
        </p:nvSpPr>
        <p:spPr>
          <a:xfrm>
            <a:off x="3827333" y="4837224"/>
            <a:ext cx="864096"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2411760" y="5556562"/>
            <a:ext cx="3813865" cy="646331"/>
          </a:xfrm>
          <a:prstGeom prst="rect">
            <a:avLst/>
          </a:prstGeom>
        </p:spPr>
        <p:txBody>
          <a:bodyPr wrap="none">
            <a:spAutoFit/>
          </a:bodyPr>
          <a:lstStyle/>
          <a:p>
            <a:r>
              <a:rPr lang="fr-FR" sz="3600" b="1" dirty="0">
                <a:solidFill>
                  <a:schemeClr val="tx2"/>
                </a:solidFill>
                <a:latin typeface="Times New Roman" panose="02020603050405020304" pitchFamily="18" charset="0"/>
                <a:cs typeface="Times New Roman" panose="02020603050405020304" pitchFamily="18" charset="0"/>
                <a:sym typeface="Wingdings" panose="05000000000000000000" pitchFamily="2" charset="2"/>
              </a:rPr>
              <a:t>Expert de son soin</a:t>
            </a:r>
            <a:endParaRPr lang="fr-FR" sz="3600" b="1"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51136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p:txBody>
          <a:bodyPr/>
          <a:lstStyle/>
          <a:p>
            <a:r>
              <a:rPr lang="fr-FR" b="1"/>
              <a:t>© www.drbarbaracombes.com</a:t>
            </a:r>
            <a:endParaRPr lang="fr-FR" b="1"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29</a:t>
            </a:fld>
            <a:endParaRPr lang="fr-BE" dirty="0"/>
          </a:p>
        </p:txBody>
      </p:sp>
      <p:sp>
        <p:nvSpPr>
          <p:cNvPr id="5" name="Titre 1"/>
          <p:cNvSpPr txBox="1">
            <a:spLocks noGrp="1"/>
          </p:cNvSpPr>
          <p:nvPr>
            <p:ph type="title"/>
          </p:nvPr>
        </p:nvSpPr>
        <p:spPr>
          <a:xfrm>
            <a:off x="865563" y="479711"/>
            <a:ext cx="7543800" cy="1044665"/>
          </a:xfrm>
          <a:prstGeom prst="rect">
            <a:avLst/>
          </a:prstGeom>
          <a:solidFill>
            <a:schemeClr val="bg2"/>
          </a:solidFill>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600" b="1" dirty="0">
                <a:solidFill>
                  <a:srgbClr val="FF5229"/>
                </a:solidFill>
                <a:latin typeface="Times New Roman" panose="02020603050405020304" pitchFamily="18" charset="0"/>
                <a:cs typeface="Times New Roman" panose="02020603050405020304" pitchFamily="18" charset="0"/>
              </a:rPr>
              <a:t>Le soignant/</a:t>
            </a:r>
            <a:r>
              <a:rPr lang="fr-FR" sz="3600" b="1" dirty="0" err="1">
                <a:solidFill>
                  <a:srgbClr val="FF5229"/>
                </a:solidFill>
                <a:latin typeface="Times New Roman" panose="02020603050405020304" pitchFamily="18" charset="0"/>
                <a:cs typeface="Times New Roman" panose="02020603050405020304" pitchFamily="18" charset="0"/>
              </a:rPr>
              <a:t>appreneur</a:t>
            </a:r>
            <a:r>
              <a:rPr lang="fr-FR" sz="3600" b="1" dirty="0">
                <a:solidFill>
                  <a:srgbClr val="FF5229"/>
                </a:solidFill>
                <a:latin typeface="Times New Roman" panose="02020603050405020304" pitchFamily="18" charset="0"/>
                <a:cs typeface="Times New Roman" panose="02020603050405020304" pitchFamily="18" charset="0"/>
              </a:rPr>
              <a:t> </a:t>
            </a:r>
            <a:r>
              <a:rPr lang="fr-FR" sz="3600" b="1" dirty="0">
                <a:solidFill>
                  <a:srgbClr val="FF5229"/>
                </a:solidFill>
                <a:latin typeface="Times New Roman" panose="02020603050405020304" pitchFamily="18" charset="0"/>
                <a:cs typeface="Times New Roman" panose="02020603050405020304" pitchFamily="18" charset="0"/>
                <a:sym typeface="Wingdings" panose="05000000000000000000" pitchFamily="2" charset="2"/>
              </a:rPr>
              <a:t> </a:t>
            </a:r>
            <a:br>
              <a:rPr lang="fr-FR" sz="3600" b="1" dirty="0">
                <a:solidFill>
                  <a:srgbClr val="FF5229"/>
                </a:solidFill>
                <a:latin typeface="Times New Roman" panose="02020603050405020304" pitchFamily="18" charset="0"/>
                <a:cs typeface="Times New Roman" panose="02020603050405020304" pitchFamily="18" charset="0"/>
                <a:sym typeface="Wingdings" panose="05000000000000000000" pitchFamily="2" charset="2"/>
              </a:rPr>
            </a:br>
            <a:r>
              <a:rPr lang="fr-FR" sz="3600" b="1" dirty="0">
                <a:solidFill>
                  <a:srgbClr val="FF5229"/>
                </a:solidFill>
                <a:latin typeface="Times New Roman" panose="02020603050405020304" pitchFamily="18" charset="0"/>
                <a:cs typeface="Times New Roman" panose="02020603050405020304" pitchFamily="18" charset="0"/>
                <a:sym typeface="Wingdings" panose="05000000000000000000" pitchFamily="2" charset="2"/>
              </a:rPr>
              <a:t>nouvelle compétence soignante</a:t>
            </a:r>
            <a:endParaRPr lang="fr-FR" sz="3600" b="1" dirty="0">
              <a:solidFill>
                <a:srgbClr val="FF5229"/>
              </a:solidFill>
              <a:latin typeface="Times New Roman" panose="02020603050405020304" pitchFamily="18" charset="0"/>
              <a:cs typeface="Times New Roman" panose="02020603050405020304" pitchFamily="18" charset="0"/>
            </a:endParaRPr>
          </a:p>
        </p:txBody>
      </p:sp>
      <p:sp>
        <p:nvSpPr>
          <p:cNvPr id="6" name="ZoneTexte 5"/>
          <p:cNvSpPr txBox="1"/>
          <p:nvPr/>
        </p:nvSpPr>
        <p:spPr>
          <a:xfrm>
            <a:off x="1259632" y="3729806"/>
            <a:ext cx="2867580" cy="369332"/>
          </a:xfrm>
          <a:prstGeom prst="rect">
            <a:avLst/>
          </a:prstGeom>
          <a:noFill/>
        </p:spPr>
        <p:txBody>
          <a:bodyPr wrap="none" rtlCol="0">
            <a:spAutoFit/>
          </a:bodyPr>
          <a:lstStyle/>
          <a:p>
            <a:r>
              <a:rPr lang="fr-FR" b="1" dirty="0" err="1"/>
              <a:t>Appreneur</a:t>
            </a:r>
            <a:r>
              <a:rPr lang="fr-FR" b="1" dirty="0"/>
              <a:t>	Soignant</a:t>
            </a:r>
          </a:p>
        </p:txBody>
      </p:sp>
      <p:sp>
        <p:nvSpPr>
          <p:cNvPr id="7" name="ZoneTexte 6"/>
          <p:cNvSpPr txBox="1"/>
          <p:nvPr/>
        </p:nvSpPr>
        <p:spPr>
          <a:xfrm>
            <a:off x="5419156" y="3729806"/>
            <a:ext cx="2630977" cy="369332"/>
          </a:xfrm>
          <a:prstGeom prst="rect">
            <a:avLst/>
          </a:prstGeom>
          <a:noFill/>
        </p:spPr>
        <p:txBody>
          <a:bodyPr wrap="none" rtlCol="0">
            <a:spAutoFit/>
          </a:bodyPr>
          <a:lstStyle/>
          <a:p>
            <a:r>
              <a:rPr lang="fr-FR" b="1" dirty="0"/>
              <a:t>Patient	          Apprenant</a:t>
            </a:r>
          </a:p>
        </p:txBody>
      </p:sp>
      <p:sp>
        <p:nvSpPr>
          <p:cNvPr id="8" name="Flèche courbée vers le haut 7"/>
          <p:cNvSpPr/>
          <p:nvPr/>
        </p:nvSpPr>
        <p:spPr>
          <a:xfrm rot="10800000" flipH="1">
            <a:off x="2747526" y="2362065"/>
            <a:ext cx="4020170" cy="1367740"/>
          </a:xfrm>
          <a:prstGeom prst="curvedUpArrow">
            <a:avLst/>
          </a:prstGeom>
          <a:solidFill>
            <a:schemeClr val="bg2">
              <a:lumMod val="5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bg2">
                  <a:lumMod val="50000"/>
                </a:schemeClr>
              </a:solidFill>
            </a:endParaRPr>
          </a:p>
        </p:txBody>
      </p:sp>
      <p:sp>
        <p:nvSpPr>
          <p:cNvPr id="9" name="Flèche courbée vers le haut 8"/>
          <p:cNvSpPr/>
          <p:nvPr/>
        </p:nvSpPr>
        <p:spPr>
          <a:xfrm rot="10800000" flipV="1">
            <a:off x="2555777" y="4090257"/>
            <a:ext cx="4020170" cy="136774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2"/>
              </a:solidFill>
            </a:endParaRPr>
          </a:p>
        </p:txBody>
      </p:sp>
      <p:sp>
        <p:nvSpPr>
          <p:cNvPr id="10" name="Rectangle 9"/>
          <p:cNvSpPr/>
          <p:nvPr/>
        </p:nvSpPr>
        <p:spPr>
          <a:xfrm>
            <a:off x="3131840" y="1931347"/>
            <a:ext cx="3384376" cy="646331"/>
          </a:xfrm>
          <a:prstGeom prst="rect">
            <a:avLst/>
          </a:prstGeom>
        </p:spPr>
        <p:txBody>
          <a:bodyPr wrap="square">
            <a:spAutoFit/>
          </a:bodyPr>
          <a:lstStyle/>
          <a:p>
            <a:r>
              <a:rPr lang="fr-FR" b="1" dirty="0">
                <a:solidFill>
                  <a:schemeClr val="bg2">
                    <a:lumMod val="50000"/>
                  </a:schemeClr>
                </a:solidFill>
              </a:rPr>
              <a:t>Mise en situation d’apprentissage</a:t>
            </a:r>
          </a:p>
          <a:p>
            <a:pPr marL="285750" indent="-285750">
              <a:buFontTx/>
              <a:buChar char="-"/>
            </a:pPr>
            <a:endParaRPr lang="fr-FR" b="1" dirty="0">
              <a:solidFill>
                <a:schemeClr val="bg2">
                  <a:lumMod val="50000"/>
                </a:schemeClr>
              </a:solidFill>
            </a:endParaRPr>
          </a:p>
        </p:txBody>
      </p:sp>
      <p:sp>
        <p:nvSpPr>
          <p:cNvPr id="11" name="Rectangle 10"/>
          <p:cNvSpPr/>
          <p:nvPr/>
        </p:nvSpPr>
        <p:spPr>
          <a:xfrm>
            <a:off x="3272573" y="2704271"/>
            <a:ext cx="3819707" cy="1169551"/>
          </a:xfrm>
          <a:prstGeom prst="rect">
            <a:avLst/>
          </a:prstGeom>
        </p:spPr>
        <p:txBody>
          <a:bodyPr wrap="square">
            <a:spAutoFit/>
          </a:bodyPr>
          <a:lstStyle/>
          <a:p>
            <a:pPr marL="285750" indent="-285750">
              <a:buFontTx/>
              <a:buChar char="-"/>
            </a:pPr>
            <a:r>
              <a:rPr lang="fr-FR" sz="1400" b="1" dirty="0">
                <a:solidFill>
                  <a:schemeClr val="bg2">
                    <a:lumMod val="50000"/>
                  </a:schemeClr>
                </a:solidFill>
              </a:rPr>
              <a:t>Passeur/révélateur de savoir,</a:t>
            </a:r>
          </a:p>
          <a:p>
            <a:pPr marL="285750" indent="-285750">
              <a:buFontTx/>
              <a:buChar char="-"/>
            </a:pPr>
            <a:r>
              <a:rPr lang="fr-FR" sz="1400" b="1" dirty="0">
                <a:solidFill>
                  <a:schemeClr val="bg2">
                    <a:lumMod val="50000"/>
                  </a:schemeClr>
                </a:solidFill>
              </a:rPr>
              <a:t>Facilitateur d’échanges,</a:t>
            </a:r>
          </a:p>
          <a:p>
            <a:pPr marL="285750" indent="-285750">
              <a:buFontTx/>
              <a:buChar char="-"/>
            </a:pPr>
            <a:r>
              <a:rPr lang="fr-FR" sz="1400" b="1" dirty="0">
                <a:solidFill>
                  <a:schemeClr val="bg2">
                    <a:lumMod val="50000"/>
                  </a:schemeClr>
                </a:solidFill>
              </a:rPr>
              <a:t>Médiateur,</a:t>
            </a:r>
          </a:p>
          <a:p>
            <a:pPr marL="285750" indent="-285750">
              <a:buFontTx/>
              <a:buChar char="-"/>
            </a:pPr>
            <a:r>
              <a:rPr lang="fr-FR" sz="1400" b="1" dirty="0">
                <a:solidFill>
                  <a:schemeClr val="bg2">
                    <a:lumMod val="50000"/>
                  </a:schemeClr>
                </a:solidFill>
              </a:rPr>
              <a:t>Garant du cadre de l’ETP</a:t>
            </a:r>
          </a:p>
          <a:p>
            <a:pPr marL="285750" indent="-285750">
              <a:buFontTx/>
              <a:buChar char="-"/>
            </a:pPr>
            <a:r>
              <a:rPr lang="fr-FR" sz="1400" b="1" dirty="0">
                <a:solidFill>
                  <a:schemeClr val="bg2">
                    <a:lumMod val="50000"/>
                  </a:schemeClr>
                </a:solidFill>
              </a:rPr>
              <a:t>Respect au sein du groupe</a:t>
            </a:r>
          </a:p>
        </p:txBody>
      </p:sp>
      <p:grpSp>
        <p:nvGrpSpPr>
          <p:cNvPr id="12" name="Groupe 11"/>
          <p:cNvGrpSpPr/>
          <p:nvPr/>
        </p:nvGrpSpPr>
        <p:grpSpPr>
          <a:xfrm>
            <a:off x="7617455" y="3552455"/>
            <a:ext cx="865356" cy="858346"/>
            <a:chOff x="7455343" y="3008343"/>
            <a:chExt cx="1218426" cy="1221146"/>
          </a:xfrm>
        </p:grpSpPr>
        <p:sp>
          <p:nvSpPr>
            <p:cNvPr id="13" name="Arc 12"/>
            <p:cNvSpPr/>
            <p:nvPr/>
          </p:nvSpPr>
          <p:spPr>
            <a:xfrm rot="18575185">
              <a:off x="7472544" y="3028264"/>
              <a:ext cx="1204344" cy="1198106"/>
            </a:xfrm>
            <a:prstGeom prst="arc">
              <a:avLst/>
            </a:prstGeom>
            <a:ln w="57150">
              <a:solidFill>
                <a:schemeClr val="bg2">
                  <a:lumMod val="50000"/>
                </a:schemeClr>
              </a:solidFill>
            </a:ln>
          </p:spPr>
          <p:style>
            <a:lnRef idx="3">
              <a:schemeClr val="accent1"/>
            </a:lnRef>
            <a:fillRef idx="0">
              <a:schemeClr val="accent1"/>
            </a:fillRef>
            <a:effectRef idx="2">
              <a:schemeClr val="accent1"/>
            </a:effectRef>
            <a:fontRef idx="minor">
              <a:schemeClr val="tx1"/>
            </a:fontRef>
          </p:style>
          <p:txBody>
            <a:bodyPr rtlCol="0" anchor="ctr"/>
            <a:lstStyle/>
            <a:p>
              <a:pPr algn="ctr"/>
              <a:endParaRPr lang="fr-FR"/>
            </a:p>
          </p:txBody>
        </p:sp>
        <p:sp>
          <p:nvSpPr>
            <p:cNvPr id="14" name="Arc 13"/>
            <p:cNvSpPr/>
            <p:nvPr/>
          </p:nvSpPr>
          <p:spPr>
            <a:xfrm rot="18575185" flipV="1">
              <a:off x="7452224" y="3011462"/>
              <a:ext cx="1204344" cy="1198106"/>
            </a:xfrm>
            <a:prstGeom prst="arc">
              <a:avLst/>
            </a:prstGeom>
            <a:ln w="57150">
              <a:solidFill>
                <a:schemeClr val="bg2">
                  <a:lumMod val="50000"/>
                </a:schemeClr>
              </a:solidFill>
            </a:ln>
          </p:spPr>
          <p:style>
            <a:lnRef idx="3">
              <a:schemeClr val="accent1"/>
            </a:lnRef>
            <a:fillRef idx="0">
              <a:schemeClr val="accent1"/>
            </a:fillRef>
            <a:effectRef idx="2">
              <a:schemeClr val="accent1"/>
            </a:effectRef>
            <a:fontRef idx="minor">
              <a:schemeClr val="tx1"/>
            </a:fontRef>
          </p:style>
          <p:txBody>
            <a:bodyPr rtlCol="0" anchor="ctr"/>
            <a:lstStyle/>
            <a:p>
              <a:pPr algn="ctr"/>
              <a:endParaRPr lang="fr-FR"/>
            </a:p>
          </p:txBody>
        </p:sp>
        <p:sp>
          <p:nvSpPr>
            <p:cNvPr id="15" name="Arc 14"/>
            <p:cNvSpPr/>
            <p:nvPr/>
          </p:nvSpPr>
          <p:spPr>
            <a:xfrm rot="13175185" flipH="1">
              <a:off x="7455343" y="3008343"/>
              <a:ext cx="1198106" cy="1204344"/>
            </a:xfrm>
            <a:prstGeom prst="arc">
              <a:avLst/>
            </a:prstGeom>
            <a:ln w="57150">
              <a:solidFill>
                <a:schemeClr val="bg2">
                  <a:lumMod val="50000"/>
                </a:schemeClr>
              </a:solidFill>
            </a:ln>
          </p:spPr>
          <p:style>
            <a:lnRef idx="3">
              <a:schemeClr val="accent1"/>
            </a:lnRef>
            <a:fillRef idx="0">
              <a:schemeClr val="accent1"/>
            </a:fillRef>
            <a:effectRef idx="2">
              <a:schemeClr val="accent1"/>
            </a:effectRef>
            <a:fontRef idx="minor">
              <a:schemeClr val="tx1"/>
            </a:fontRef>
          </p:style>
          <p:txBody>
            <a:bodyPr rtlCol="0" anchor="ctr"/>
            <a:lstStyle/>
            <a:p>
              <a:pPr algn="ctr"/>
              <a:endParaRPr lang="fr-FR"/>
            </a:p>
          </p:txBody>
        </p:sp>
      </p:grpSp>
      <p:sp>
        <p:nvSpPr>
          <p:cNvPr id="16" name="Pentagone 15"/>
          <p:cNvSpPr/>
          <p:nvPr/>
        </p:nvSpPr>
        <p:spPr>
          <a:xfrm rot="13014699">
            <a:off x="7632658" y="4171521"/>
            <a:ext cx="202489" cy="168389"/>
          </a:xfrm>
          <a:prstGeom prst="homePlate">
            <a:avLst/>
          </a:prstGeom>
          <a:solidFill>
            <a:schemeClr val="bg2">
              <a:lumMod val="50000"/>
            </a:schemeClr>
          </a:solidFill>
          <a:ln w="571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grpSp>
        <p:nvGrpSpPr>
          <p:cNvPr id="17" name="Groupe 16"/>
          <p:cNvGrpSpPr/>
          <p:nvPr/>
        </p:nvGrpSpPr>
        <p:grpSpPr>
          <a:xfrm flipH="1">
            <a:off x="874867" y="3330510"/>
            <a:ext cx="1002402" cy="978460"/>
            <a:chOff x="7455343" y="3008343"/>
            <a:chExt cx="1218426" cy="1221146"/>
          </a:xfrm>
        </p:grpSpPr>
        <p:sp>
          <p:nvSpPr>
            <p:cNvPr id="18" name="Arc 17"/>
            <p:cNvSpPr/>
            <p:nvPr/>
          </p:nvSpPr>
          <p:spPr>
            <a:xfrm rot="18575185">
              <a:off x="7472544" y="3028264"/>
              <a:ext cx="1204344" cy="1198106"/>
            </a:xfrm>
            <a:prstGeom prst="arc">
              <a:avLst/>
            </a:prstGeom>
            <a:ln w="57150">
              <a:solidFill>
                <a:schemeClr val="tx2">
                  <a:lumMod val="60000"/>
                  <a:lumOff val="40000"/>
                </a:schemeClr>
              </a:solidFill>
            </a:ln>
          </p:spPr>
          <p:style>
            <a:lnRef idx="3">
              <a:schemeClr val="accent1"/>
            </a:lnRef>
            <a:fillRef idx="0">
              <a:schemeClr val="accent1"/>
            </a:fillRef>
            <a:effectRef idx="2">
              <a:schemeClr val="accent1"/>
            </a:effectRef>
            <a:fontRef idx="minor">
              <a:schemeClr val="tx1"/>
            </a:fontRef>
          </p:style>
          <p:txBody>
            <a:bodyPr rtlCol="0" anchor="ctr"/>
            <a:lstStyle/>
            <a:p>
              <a:pPr algn="ctr"/>
              <a:endParaRPr lang="fr-FR"/>
            </a:p>
          </p:txBody>
        </p:sp>
        <p:sp>
          <p:nvSpPr>
            <p:cNvPr id="19" name="Arc 18"/>
            <p:cNvSpPr/>
            <p:nvPr/>
          </p:nvSpPr>
          <p:spPr>
            <a:xfrm rot="18575185" flipV="1">
              <a:off x="7452224" y="3011462"/>
              <a:ext cx="1204344" cy="1198106"/>
            </a:xfrm>
            <a:prstGeom prst="arc">
              <a:avLst/>
            </a:prstGeom>
            <a:ln w="57150">
              <a:solidFill>
                <a:schemeClr val="tx2">
                  <a:lumMod val="60000"/>
                  <a:lumOff val="40000"/>
                </a:schemeClr>
              </a:solidFill>
            </a:ln>
          </p:spPr>
          <p:style>
            <a:lnRef idx="3">
              <a:schemeClr val="accent1"/>
            </a:lnRef>
            <a:fillRef idx="0">
              <a:schemeClr val="accent1"/>
            </a:fillRef>
            <a:effectRef idx="2">
              <a:schemeClr val="accent1"/>
            </a:effectRef>
            <a:fontRef idx="minor">
              <a:schemeClr val="tx1"/>
            </a:fontRef>
          </p:style>
          <p:txBody>
            <a:bodyPr rtlCol="0" anchor="ctr"/>
            <a:lstStyle/>
            <a:p>
              <a:pPr algn="ctr"/>
              <a:endParaRPr lang="fr-FR"/>
            </a:p>
          </p:txBody>
        </p:sp>
        <p:sp>
          <p:nvSpPr>
            <p:cNvPr id="20" name="Arc 19"/>
            <p:cNvSpPr/>
            <p:nvPr/>
          </p:nvSpPr>
          <p:spPr>
            <a:xfrm rot="13175185" flipH="1">
              <a:off x="7455343" y="3008343"/>
              <a:ext cx="1198106" cy="1204344"/>
            </a:xfrm>
            <a:prstGeom prst="arc">
              <a:avLst/>
            </a:prstGeom>
            <a:ln w="57150">
              <a:solidFill>
                <a:schemeClr val="tx2">
                  <a:lumMod val="60000"/>
                  <a:lumOff val="40000"/>
                </a:schemeClr>
              </a:solidFill>
            </a:ln>
          </p:spPr>
          <p:style>
            <a:lnRef idx="3">
              <a:schemeClr val="accent1"/>
            </a:lnRef>
            <a:fillRef idx="0">
              <a:schemeClr val="accent1"/>
            </a:fillRef>
            <a:effectRef idx="2">
              <a:schemeClr val="accent1"/>
            </a:effectRef>
            <a:fontRef idx="minor">
              <a:schemeClr val="tx1"/>
            </a:fontRef>
          </p:style>
          <p:txBody>
            <a:bodyPr rtlCol="0" anchor="ctr"/>
            <a:lstStyle/>
            <a:p>
              <a:pPr algn="ctr"/>
              <a:endParaRPr lang="fr-FR"/>
            </a:p>
          </p:txBody>
        </p:sp>
      </p:grpSp>
      <p:sp>
        <p:nvSpPr>
          <p:cNvPr id="21" name="Pentagone 20"/>
          <p:cNvSpPr/>
          <p:nvPr/>
        </p:nvSpPr>
        <p:spPr>
          <a:xfrm rot="2126041">
            <a:off x="1699679" y="3512740"/>
            <a:ext cx="237211" cy="163439"/>
          </a:xfrm>
          <a:prstGeom prst="homePlate">
            <a:avLst/>
          </a:prstGeom>
          <a:solidFill>
            <a:schemeClr val="tx2">
              <a:lumMod val="60000"/>
              <a:lumOff val="40000"/>
            </a:schemeClr>
          </a:solidFill>
          <a:ln w="5715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Rectangle 21"/>
          <p:cNvSpPr/>
          <p:nvPr/>
        </p:nvSpPr>
        <p:spPr>
          <a:xfrm>
            <a:off x="3065423" y="5457998"/>
            <a:ext cx="3384376" cy="923330"/>
          </a:xfrm>
          <a:prstGeom prst="rect">
            <a:avLst/>
          </a:prstGeom>
        </p:spPr>
        <p:txBody>
          <a:bodyPr wrap="square">
            <a:spAutoFit/>
          </a:bodyPr>
          <a:lstStyle/>
          <a:p>
            <a:pPr algn="ctr"/>
            <a:r>
              <a:rPr lang="fr-FR" b="1" dirty="0">
                <a:solidFill>
                  <a:schemeClr val="tx2"/>
                </a:solidFill>
              </a:rPr>
              <a:t>Représentation sur la fonction soignante</a:t>
            </a:r>
          </a:p>
          <a:p>
            <a:pPr marL="285750" indent="-285750">
              <a:buFontTx/>
              <a:buChar char="-"/>
            </a:pPr>
            <a:endParaRPr lang="fr-FR" b="1" dirty="0">
              <a:solidFill>
                <a:schemeClr val="tx2"/>
              </a:solidFill>
            </a:endParaRPr>
          </a:p>
        </p:txBody>
      </p:sp>
      <p:sp>
        <p:nvSpPr>
          <p:cNvPr id="23" name="ZoneTexte 22"/>
          <p:cNvSpPr txBox="1"/>
          <p:nvPr/>
        </p:nvSpPr>
        <p:spPr>
          <a:xfrm>
            <a:off x="3269167" y="4536755"/>
            <a:ext cx="2373736" cy="584775"/>
          </a:xfrm>
          <a:prstGeom prst="rect">
            <a:avLst/>
          </a:prstGeom>
          <a:noFill/>
        </p:spPr>
        <p:txBody>
          <a:bodyPr wrap="square" rtlCol="0">
            <a:spAutoFit/>
          </a:bodyPr>
          <a:lstStyle/>
          <a:p>
            <a:pPr marL="285750" indent="-285750">
              <a:buFontTx/>
              <a:buChar char="-"/>
            </a:pPr>
            <a:r>
              <a:rPr lang="fr-FR" sz="1600" b="1" dirty="0">
                <a:solidFill>
                  <a:schemeClr val="accent1">
                    <a:lumMod val="75000"/>
                  </a:schemeClr>
                </a:solidFill>
              </a:rPr>
              <a:t>Dimension éducative et préventive</a:t>
            </a:r>
          </a:p>
        </p:txBody>
      </p:sp>
      <p:cxnSp>
        <p:nvCxnSpPr>
          <p:cNvPr id="24" name="Connecteur droit avec flèche 23"/>
          <p:cNvCxnSpPr/>
          <p:nvPr/>
        </p:nvCxnSpPr>
        <p:spPr>
          <a:xfrm>
            <a:off x="6290850" y="3927132"/>
            <a:ext cx="585406" cy="6213"/>
          </a:xfrm>
          <a:prstGeom prst="straightConnector1">
            <a:avLst/>
          </a:prstGeom>
          <a:ln>
            <a:solidFill>
              <a:schemeClr val="bg2">
                <a:lumMod val="50000"/>
              </a:schemeClr>
            </a:solidFill>
            <a:tailEnd type="arrow"/>
          </a:ln>
        </p:spPr>
        <p:style>
          <a:lnRef idx="3">
            <a:schemeClr val="accent1"/>
          </a:lnRef>
          <a:fillRef idx="0">
            <a:schemeClr val="accent1"/>
          </a:fillRef>
          <a:effectRef idx="2">
            <a:schemeClr val="accent1"/>
          </a:effectRef>
          <a:fontRef idx="minor">
            <a:schemeClr val="tx1"/>
          </a:fontRef>
        </p:style>
      </p:cxnSp>
      <p:cxnSp>
        <p:nvCxnSpPr>
          <p:cNvPr id="25" name="Connecteur droit avec flèche 24"/>
          <p:cNvCxnSpPr/>
          <p:nvPr/>
        </p:nvCxnSpPr>
        <p:spPr>
          <a:xfrm flipH="1">
            <a:off x="2411760" y="3948081"/>
            <a:ext cx="653663"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2" name="ZoneTexte 1"/>
          <p:cNvSpPr txBox="1"/>
          <p:nvPr/>
        </p:nvSpPr>
        <p:spPr>
          <a:xfrm>
            <a:off x="7459736" y="3140567"/>
            <a:ext cx="1579022" cy="369332"/>
          </a:xfrm>
          <a:prstGeom prst="rect">
            <a:avLst/>
          </a:prstGeom>
          <a:noFill/>
        </p:spPr>
        <p:txBody>
          <a:bodyPr wrap="none" rtlCol="0">
            <a:spAutoFit/>
          </a:bodyPr>
          <a:lstStyle/>
          <a:p>
            <a:r>
              <a:rPr lang="fr-FR" dirty="0" err="1">
                <a:solidFill>
                  <a:srgbClr val="FF9900"/>
                </a:solidFill>
              </a:rPr>
              <a:t>Empowerment</a:t>
            </a:r>
            <a:endParaRPr lang="fr-FR" dirty="0">
              <a:solidFill>
                <a:srgbClr val="FF9900"/>
              </a:solidFill>
            </a:endParaRPr>
          </a:p>
        </p:txBody>
      </p:sp>
    </p:spTree>
    <p:extLst>
      <p:ext uri="{BB962C8B-B14F-4D97-AF65-F5344CB8AC3E}">
        <p14:creationId xmlns:p14="http://schemas.microsoft.com/office/powerpoint/2010/main" val="210953131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2960" y="286605"/>
            <a:ext cx="7543800" cy="1126172"/>
          </a:xfrm>
        </p:spPr>
        <p:txBody>
          <a:bodyPr>
            <a:normAutofit/>
          </a:bodyPr>
          <a:lstStyle/>
          <a:p>
            <a:pPr algn="ctr"/>
            <a:r>
              <a:rPr lang="fr-FR" sz="3600" dirty="0" err="1">
                <a:solidFill>
                  <a:srgbClr val="FF5229"/>
                </a:solidFill>
              </a:rPr>
              <a:t>ETP</a:t>
            </a:r>
            <a:r>
              <a:rPr lang="fr-FR" sz="3600" dirty="0">
                <a:solidFill>
                  <a:srgbClr val="FF5229"/>
                </a:solidFill>
              </a:rPr>
              <a:t> -  Définition </a:t>
            </a:r>
            <a:endParaRPr lang="fr-FR" sz="1800" dirty="0">
              <a:solidFill>
                <a:srgbClr val="FF5229"/>
              </a:solidFill>
            </a:endParaRPr>
          </a:p>
        </p:txBody>
      </p:sp>
      <p:sp>
        <p:nvSpPr>
          <p:cNvPr id="3" name="Espace réservé du contenu 2"/>
          <p:cNvSpPr>
            <a:spLocks noGrp="1"/>
          </p:cNvSpPr>
          <p:nvPr>
            <p:ph idx="1"/>
          </p:nvPr>
        </p:nvSpPr>
        <p:spPr>
          <a:xfrm>
            <a:off x="107504" y="1845734"/>
            <a:ext cx="8928992" cy="4319570"/>
          </a:xfrm>
        </p:spPr>
        <p:txBody>
          <a:bodyPr>
            <a:normAutofit/>
          </a:bodyPr>
          <a:lstStyle/>
          <a:p>
            <a:pPr marL="201168" lvl="1" indent="0" algn="just">
              <a:lnSpc>
                <a:spcPct val="100000"/>
              </a:lnSpc>
              <a:spcBef>
                <a:spcPts val="0"/>
              </a:spcBef>
              <a:spcAft>
                <a:spcPts val="0"/>
              </a:spcAft>
              <a:buClrTx/>
              <a:buNone/>
            </a:pPr>
            <a:r>
              <a:rPr lang="fr-FR" sz="2400" dirty="0">
                <a:solidFill>
                  <a:schemeClr val="tx1"/>
                </a:solidFill>
                <a:latin typeface="Times New Roman" panose="02020603050405020304" pitchFamily="18" charset="0"/>
                <a:cs typeface="Times New Roman" panose="02020603050405020304" pitchFamily="18" charset="0"/>
              </a:rPr>
              <a:t>« L’éducation thérapeutique s’inscrit dans le </a:t>
            </a:r>
            <a:r>
              <a:rPr lang="fr-FR" sz="2400" b="1" dirty="0">
                <a:solidFill>
                  <a:schemeClr val="tx1"/>
                </a:solidFill>
                <a:latin typeface="Times New Roman" panose="02020603050405020304" pitchFamily="18" charset="0"/>
                <a:cs typeface="Times New Roman" panose="02020603050405020304" pitchFamily="18" charset="0"/>
              </a:rPr>
              <a:t>parcours de soins </a:t>
            </a:r>
            <a:r>
              <a:rPr lang="fr-FR" sz="2400" dirty="0">
                <a:solidFill>
                  <a:schemeClr val="tx1"/>
                </a:solidFill>
                <a:latin typeface="Times New Roman" panose="02020603050405020304" pitchFamily="18" charset="0"/>
                <a:cs typeface="Times New Roman" panose="02020603050405020304" pitchFamily="18" charset="0"/>
              </a:rPr>
              <a:t>du patient. Elle a pour objectif de rendre le patient plus autonome en facilitant son adhésion aux traitements prescrits et en améliorant sa qualité de vie… non opposable…compétences nécessaires… décret. »</a:t>
            </a:r>
            <a:r>
              <a:rPr lang="fr-FR" sz="2400" b="1" dirty="0">
                <a:solidFill>
                  <a:schemeClr val="tx1"/>
                </a:solidFill>
                <a:latin typeface="Times New Roman" panose="02020603050405020304" pitchFamily="18" charset="0"/>
                <a:cs typeface="Times New Roman" panose="02020603050405020304" pitchFamily="18" charset="0"/>
              </a:rPr>
              <a:t> </a:t>
            </a:r>
            <a:r>
              <a:rPr lang="fr-FR" sz="1200" dirty="0">
                <a:solidFill>
                  <a:schemeClr val="tx1"/>
                </a:solidFill>
                <a:latin typeface="Times New Roman" panose="02020603050405020304" pitchFamily="18" charset="0"/>
                <a:cs typeface="Times New Roman" panose="02020603050405020304" pitchFamily="18" charset="0"/>
              </a:rPr>
              <a:t>Code de la santé publique - 2009 </a:t>
            </a:r>
          </a:p>
          <a:p>
            <a:pPr marL="292608" lvl="1" indent="0">
              <a:buNone/>
            </a:pPr>
            <a:endParaRPr lang="fr-FR" sz="2200" b="1" dirty="0">
              <a:solidFill>
                <a:schemeClr val="tx1"/>
              </a:solidFill>
              <a:latin typeface="Times New Roman" panose="02020603050405020304" pitchFamily="18" charset="0"/>
              <a:cs typeface="Times New Roman" panose="02020603050405020304" pitchFamily="18" charset="0"/>
            </a:endParaRPr>
          </a:p>
          <a:p>
            <a:pPr marL="180975" lvl="1" indent="0">
              <a:buClrTx/>
              <a:buNone/>
            </a:pPr>
            <a:r>
              <a:rPr lang="fr-FR" sz="2200" b="1" dirty="0">
                <a:solidFill>
                  <a:schemeClr val="tx1"/>
                </a:solidFill>
                <a:latin typeface="Times New Roman" panose="02020603050405020304" pitchFamily="18" charset="0"/>
                <a:cs typeface="Times New Roman" panose="02020603050405020304" pitchFamily="18" charset="0"/>
              </a:rPr>
              <a:t>UN DROIT DU PATIENT</a:t>
            </a:r>
            <a:r>
              <a:rPr lang="fr-FR" sz="2200" dirty="0">
                <a:solidFill>
                  <a:schemeClr val="tx1"/>
                </a:solidFill>
                <a:latin typeface="Times New Roman" panose="02020603050405020304" pitchFamily="18" charset="0"/>
                <a:cs typeface="Times New Roman" panose="02020603050405020304" pitchFamily="18" charset="0"/>
              </a:rPr>
              <a:t> comment discuter la pertinence d’un droit ? Pas une obligation.</a:t>
            </a:r>
            <a:endParaRPr lang="fr-FR" sz="2200" b="1" dirty="0">
              <a:solidFill>
                <a:schemeClr val="tx1"/>
              </a:solidFill>
              <a:latin typeface="Times New Roman" panose="02020603050405020304" pitchFamily="18" charset="0"/>
              <a:cs typeface="Times New Roman" panose="02020603050405020304" pitchFamily="18" charset="0"/>
            </a:endParaRPr>
          </a:p>
          <a:p>
            <a:pPr marL="361950" lvl="1" indent="-180975">
              <a:buClrTx/>
              <a:buFont typeface="Arial" panose="020B0604020202020204" pitchFamily="34" charset="0"/>
              <a:buChar char="•"/>
            </a:pPr>
            <a:endParaRPr lang="fr-FR" sz="2200" b="1" dirty="0">
              <a:solidFill>
                <a:schemeClr val="tx1"/>
              </a:solidFill>
              <a:latin typeface="Times New Roman" panose="02020603050405020304" pitchFamily="18" charset="0"/>
              <a:cs typeface="Times New Roman" panose="02020603050405020304" pitchFamily="18" charset="0"/>
            </a:endParaRPr>
          </a:p>
          <a:p>
            <a:pPr marL="180975" lvl="1" indent="0">
              <a:buClrTx/>
              <a:buNone/>
            </a:pPr>
            <a:r>
              <a:rPr lang="fr-FR" sz="2200" b="1" dirty="0">
                <a:solidFill>
                  <a:schemeClr val="tx1"/>
                </a:solidFill>
                <a:latin typeface="Times New Roman" panose="02020603050405020304" pitchFamily="18" charset="0"/>
                <a:cs typeface="Times New Roman" panose="02020603050405020304" pitchFamily="18" charset="0"/>
              </a:rPr>
              <a:t>UNE OBLIGATION POUR LE SOIGNANT ?  </a:t>
            </a:r>
            <a:r>
              <a:rPr lang="fr-FR" sz="2200" dirty="0">
                <a:solidFill>
                  <a:schemeClr val="tx1"/>
                </a:solidFill>
                <a:latin typeface="Times New Roman" panose="02020603050405020304" pitchFamily="18" charset="0"/>
                <a:cs typeface="Times New Roman" panose="02020603050405020304" pitchFamily="18" charset="0"/>
              </a:rPr>
              <a:t>Proposer l’</a:t>
            </a:r>
            <a:r>
              <a:rPr lang="fr-FR" sz="2200" dirty="0" err="1">
                <a:solidFill>
                  <a:schemeClr val="tx1"/>
                </a:solidFill>
                <a:latin typeface="Times New Roman" panose="02020603050405020304" pitchFamily="18" charset="0"/>
                <a:cs typeface="Times New Roman" panose="02020603050405020304" pitchFamily="18" charset="0"/>
              </a:rPr>
              <a:t>ETP</a:t>
            </a:r>
            <a:r>
              <a:rPr lang="fr-FR" sz="2200" dirty="0">
                <a:solidFill>
                  <a:schemeClr val="tx1"/>
                </a:solidFill>
                <a:latin typeface="Times New Roman" panose="02020603050405020304" pitchFamily="18" charset="0"/>
                <a:cs typeface="Times New Roman" panose="02020603050405020304" pitchFamily="18" charset="0"/>
              </a:rPr>
              <a:t> …</a:t>
            </a:r>
          </a:p>
          <a:p>
            <a:pPr lvl="1" algn="just">
              <a:lnSpc>
                <a:spcPct val="100000"/>
              </a:lnSpc>
              <a:spcBef>
                <a:spcPts val="0"/>
              </a:spcBef>
              <a:spcAft>
                <a:spcPts val="0"/>
              </a:spcAft>
              <a:buClrTx/>
              <a:buFont typeface="Arial" panose="020B0604020202020204" pitchFamily="34" charset="0"/>
              <a:buChar char="•"/>
            </a:pPr>
            <a:endParaRPr lang="fr-FR" sz="2400" dirty="0">
              <a:solidFill>
                <a:schemeClr val="tx1"/>
              </a:solidFill>
              <a:latin typeface="Times New Roman" panose="02020603050405020304" pitchFamily="18" charset="0"/>
              <a:cs typeface="Times New Roman" panose="02020603050405020304" pitchFamily="18" charset="0"/>
            </a:endParaRPr>
          </a:p>
          <a:p>
            <a:pPr lvl="1" algn="just">
              <a:lnSpc>
                <a:spcPct val="100000"/>
              </a:lnSpc>
              <a:spcBef>
                <a:spcPts val="0"/>
              </a:spcBef>
              <a:spcAft>
                <a:spcPts val="0"/>
              </a:spcAft>
              <a:buClrTx/>
              <a:buFont typeface="Arial" panose="020B0604020202020204" pitchFamily="34" charset="0"/>
              <a:buChar char="•"/>
            </a:pPr>
            <a:endParaRPr lang="fr-FR" sz="2400" dirty="0">
              <a:solidFill>
                <a:schemeClr val="tx1"/>
              </a:solidFill>
              <a:latin typeface="Times New Roman" panose="02020603050405020304" pitchFamily="18" charset="0"/>
              <a:cs typeface="Times New Roman" panose="02020603050405020304" pitchFamily="18" charset="0"/>
            </a:endParaRPr>
          </a:p>
          <a:p>
            <a:pPr lvl="1" algn="just">
              <a:lnSpc>
                <a:spcPct val="100000"/>
              </a:lnSpc>
              <a:spcBef>
                <a:spcPts val="0"/>
              </a:spcBef>
              <a:spcAft>
                <a:spcPts val="0"/>
              </a:spcAft>
              <a:buClrTx/>
              <a:buFont typeface="Arial" panose="020B0604020202020204" pitchFamily="34" charset="0"/>
              <a:buChar char="•"/>
            </a:pPr>
            <a:endParaRPr lang="fr-FR" sz="2400" dirty="0">
              <a:solidFill>
                <a:schemeClr val="tx1"/>
              </a:solidFill>
              <a:latin typeface="Times New Roman" panose="02020603050405020304" pitchFamily="18" charset="0"/>
              <a:cs typeface="Times New Roman" panose="02020603050405020304" pitchFamily="18" charset="0"/>
            </a:endParaRPr>
          </a:p>
        </p:txBody>
      </p:sp>
      <p:sp>
        <p:nvSpPr>
          <p:cNvPr id="4" name="Espace réservé du pied de page 3"/>
          <p:cNvSpPr>
            <a:spLocks noGrp="1"/>
          </p:cNvSpPr>
          <p:nvPr>
            <p:ph type="ftr" sz="quarter" idx="11"/>
          </p:nvPr>
        </p:nvSpPr>
        <p:spPr/>
        <p:txBody>
          <a:bodyPr/>
          <a:lstStyle/>
          <a:p>
            <a:r>
              <a:rPr lang="fr-FR" b="1"/>
              <a:t>© www.drbarbaracombes.com</a:t>
            </a:r>
            <a:endParaRPr lang="fr-FR" b="1" dirty="0"/>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3</a:t>
            </a:fld>
            <a:endParaRPr lang="fr-BE" dirty="0"/>
          </a:p>
        </p:txBody>
      </p:sp>
    </p:spTree>
    <p:extLst>
      <p:ext uri="{BB962C8B-B14F-4D97-AF65-F5344CB8AC3E}">
        <p14:creationId xmlns:p14="http://schemas.microsoft.com/office/powerpoint/2010/main" val="58398468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p:txBody>
          <a:bodyPr/>
          <a:lstStyle/>
          <a:p>
            <a:r>
              <a:rPr lang="fr-FR" b="1"/>
              <a:t>© www.drbarbaracombes.com</a:t>
            </a:r>
            <a:endParaRPr lang="fr-FR" b="1"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30</a:t>
            </a:fld>
            <a:endParaRPr lang="fr-BE" dirty="0"/>
          </a:p>
        </p:txBody>
      </p:sp>
      <p:sp>
        <p:nvSpPr>
          <p:cNvPr id="5" name="Titre 1"/>
          <p:cNvSpPr txBox="1">
            <a:spLocks noGrp="1"/>
          </p:cNvSpPr>
          <p:nvPr>
            <p:ph type="title"/>
          </p:nvPr>
        </p:nvSpPr>
        <p:spPr>
          <a:xfrm>
            <a:off x="865563" y="620688"/>
            <a:ext cx="7543800" cy="802685"/>
          </a:xfrm>
          <a:prstGeom prst="rect">
            <a:avLst/>
          </a:prstGeom>
          <a:solidFill>
            <a:schemeClr val="bg2"/>
          </a:solidFill>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b="1" dirty="0">
                <a:solidFill>
                  <a:srgbClr val="FF5229"/>
                </a:solidFill>
                <a:latin typeface="Times New Roman" panose="02020603050405020304" pitchFamily="18" charset="0"/>
                <a:cs typeface="Times New Roman" panose="02020603050405020304" pitchFamily="18" charset="0"/>
              </a:rPr>
              <a:t>CONCLUSIONS</a:t>
            </a:r>
          </a:p>
        </p:txBody>
      </p:sp>
      <p:sp>
        <p:nvSpPr>
          <p:cNvPr id="6" name="ZoneTexte 5"/>
          <p:cNvSpPr txBox="1"/>
          <p:nvPr/>
        </p:nvSpPr>
        <p:spPr>
          <a:xfrm>
            <a:off x="251520" y="2132856"/>
            <a:ext cx="8784976" cy="3908762"/>
          </a:xfrm>
          <a:prstGeom prst="rect">
            <a:avLst/>
          </a:prstGeom>
          <a:noFill/>
        </p:spPr>
        <p:txBody>
          <a:bodyPr wrap="square" rtlCol="0">
            <a:spAutoFit/>
          </a:bodyPr>
          <a:lstStyle/>
          <a:p>
            <a:pPr marL="342900" indent="-342900">
              <a:buFontTx/>
              <a:buChar char="-"/>
            </a:pPr>
            <a:r>
              <a:rPr lang="fr-FR" sz="2400" b="1" dirty="0">
                <a:latin typeface="Times New Roman" panose="02020603050405020304" pitchFamily="18" charset="0"/>
                <a:cs typeface="Times New Roman" panose="02020603050405020304" pitchFamily="18" charset="0"/>
              </a:rPr>
              <a:t>Programme déployé sur le secteur </a:t>
            </a:r>
            <a:r>
              <a:rPr lang="fr-FR" sz="2400" b="1" dirty="0">
                <a:solidFill>
                  <a:srgbClr val="FF9900"/>
                </a:solidFill>
                <a:latin typeface="Times New Roman" panose="02020603050405020304" pitchFamily="18" charset="0"/>
                <a:cs typeface="Times New Roman" panose="02020603050405020304" pitchFamily="18" charset="0"/>
              </a:rPr>
              <a:t>rural et urbain, </a:t>
            </a:r>
          </a:p>
          <a:p>
            <a:pPr marL="342900" indent="-342900">
              <a:buFontTx/>
              <a:buChar char="-"/>
            </a:pPr>
            <a:endParaRPr lang="fr-FR" sz="1000" b="1" dirty="0">
              <a:solidFill>
                <a:srgbClr val="FF9900"/>
              </a:solidFill>
              <a:latin typeface="Times New Roman" panose="02020603050405020304" pitchFamily="18" charset="0"/>
              <a:cs typeface="Times New Roman" panose="02020603050405020304" pitchFamily="18" charset="0"/>
            </a:endParaRPr>
          </a:p>
          <a:p>
            <a:pPr marL="342900" indent="-342900">
              <a:buFontTx/>
              <a:buChar char="-"/>
            </a:pPr>
            <a:r>
              <a:rPr lang="fr-FR" sz="2400" b="1" dirty="0">
                <a:latin typeface="Times New Roman" panose="02020603050405020304" pitchFamily="18" charset="0"/>
                <a:cs typeface="Times New Roman" panose="02020603050405020304" pitchFamily="18" charset="0"/>
              </a:rPr>
              <a:t>Un programme en </a:t>
            </a:r>
            <a:r>
              <a:rPr lang="fr-FR" sz="2400" b="1" dirty="0">
                <a:solidFill>
                  <a:srgbClr val="FF9900"/>
                </a:solidFill>
                <a:latin typeface="Times New Roman" panose="02020603050405020304" pitchFamily="18" charset="0"/>
                <a:cs typeface="Times New Roman" panose="02020603050405020304" pitchFamily="18" charset="0"/>
              </a:rPr>
              <a:t>constante évolution</a:t>
            </a:r>
            <a:r>
              <a:rPr lang="fr-FR" sz="2400" b="1" dirty="0">
                <a:latin typeface="Times New Roman" panose="02020603050405020304" pitchFamily="18" charset="0"/>
                <a:cs typeface="Times New Roman" panose="02020603050405020304" pitchFamily="18" charset="0"/>
              </a:rPr>
              <a:t>, les participants </a:t>
            </a:r>
            <a:r>
              <a:rPr lang="fr-FR" sz="2400" b="1" dirty="0">
                <a:solidFill>
                  <a:srgbClr val="FF9900"/>
                </a:solidFill>
                <a:latin typeface="Times New Roman" panose="02020603050405020304" pitchFamily="18" charset="0"/>
                <a:cs typeface="Times New Roman" panose="02020603050405020304" pitchFamily="18" charset="0"/>
              </a:rPr>
              <a:t>s’approprient ce dispositif de soin</a:t>
            </a:r>
            <a:r>
              <a:rPr lang="fr-FR" sz="2400" b="1" dirty="0">
                <a:latin typeface="Times New Roman" panose="02020603050405020304" pitchFamily="18" charset="0"/>
                <a:cs typeface="Times New Roman" panose="02020603050405020304" pitchFamily="18" charset="0"/>
              </a:rPr>
              <a:t>: assiduité (en moyenne 70 par an), les séances d’une année sur l’autre sont très différentes,</a:t>
            </a:r>
          </a:p>
          <a:p>
            <a:pPr marL="342900" indent="-342900">
              <a:buFontTx/>
              <a:buChar char="-"/>
            </a:pPr>
            <a:endParaRPr lang="fr-FR" sz="1000" b="1" dirty="0">
              <a:latin typeface="Times New Roman" panose="02020603050405020304" pitchFamily="18" charset="0"/>
              <a:cs typeface="Times New Roman" panose="02020603050405020304" pitchFamily="18" charset="0"/>
            </a:endParaRPr>
          </a:p>
          <a:p>
            <a:pPr marL="342900" indent="-342900">
              <a:buFontTx/>
              <a:buChar char="-"/>
            </a:pPr>
            <a:r>
              <a:rPr lang="fr-FR" sz="2400" b="1" dirty="0">
                <a:latin typeface="Times New Roman" panose="02020603050405020304" pitchFamily="18" charset="0"/>
                <a:cs typeface="Times New Roman" panose="02020603050405020304" pitchFamily="18" charset="0"/>
              </a:rPr>
              <a:t>Favorise </a:t>
            </a:r>
            <a:r>
              <a:rPr lang="fr-FR" sz="2400" b="1" dirty="0">
                <a:solidFill>
                  <a:srgbClr val="FF9900"/>
                </a:solidFill>
                <a:latin typeface="Times New Roman" panose="02020603050405020304" pitchFamily="18" charset="0"/>
                <a:cs typeface="Times New Roman" panose="02020603050405020304" pitchFamily="18" charset="0"/>
              </a:rPr>
              <a:t>l’alliance thérapeutique, </a:t>
            </a:r>
            <a:r>
              <a:rPr lang="fr-FR" sz="2400" b="1" dirty="0">
                <a:latin typeface="Times New Roman" panose="02020603050405020304" pitchFamily="18" charset="0"/>
                <a:cs typeface="Times New Roman" panose="02020603050405020304" pitchFamily="18" charset="0"/>
              </a:rPr>
              <a:t>diminue la rechute (audit :</a:t>
            </a:r>
          </a:p>
          <a:p>
            <a:r>
              <a:rPr lang="fr-FR" sz="2400" b="1" dirty="0">
                <a:latin typeface="Times New Roman" panose="02020603050405020304" pitchFamily="18" charset="0"/>
                <a:cs typeface="Times New Roman" panose="02020603050405020304" pitchFamily="18" charset="0"/>
              </a:rPr>
              <a:t>     2 rechutes sur 30 à 1 an, et étude sur 5 ans, en cours),</a:t>
            </a:r>
          </a:p>
          <a:p>
            <a:pPr marL="342900" indent="-342900">
              <a:buFontTx/>
              <a:buChar char="-"/>
            </a:pPr>
            <a:endParaRPr lang="fr-FR" sz="1000" b="1" dirty="0">
              <a:latin typeface="Times New Roman" panose="02020603050405020304" pitchFamily="18" charset="0"/>
              <a:cs typeface="Times New Roman" panose="02020603050405020304" pitchFamily="18" charset="0"/>
            </a:endParaRPr>
          </a:p>
          <a:p>
            <a:pPr marL="342900" indent="-342900">
              <a:buFontTx/>
              <a:buChar char="-"/>
            </a:pPr>
            <a:r>
              <a:rPr lang="fr-FR" sz="2400" b="1" dirty="0">
                <a:solidFill>
                  <a:srgbClr val="FF9900"/>
                </a:solidFill>
                <a:latin typeface="Times New Roman" panose="02020603050405020304" pitchFamily="18" charset="0"/>
                <a:cs typeface="Times New Roman" panose="02020603050405020304" pitchFamily="18" charset="0"/>
              </a:rPr>
              <a:t>Mme H</a:t>
            </a:r>
            <a:r>
              <a:rPr lang="fr-FR" sz="2400" b="1" dirty="0">
                <a:latin typeface="Times New Roman" panose="02020603050405020304" pitchFamily="18" charset="0"/>
                <a:cs typeface="Times New Roman" panose="02020603050405020304" pitchFamily="18" charset="0"/>
              </a:rPr>
              <a:t>: « Mon médicament m’aide, mais avec </a:t>
            </a:r>
            <a:r>
              <a:rPr lang="fr-FR" sz="2400" b="1" dirty="0" err="1">
                <a:latin typeface="Times New Roman" panose="02020603050405020304" pitchFamily="18" charset="0"/>
                <a:cs typeface="Times New Roman" panose="02020603050405020304" pitchFamily="18" charset="0"/>
              </a:rPr>
              <a:t>Bipolis</a:t>
            </a:r>
            <a:r>
              <a:rPr lang="fr-FR" sz="2400" b="1" dirty="0">
                <a:latin typeface="Times New Roman" panose="02020603050405020304" pitchFamily="18" charset="0"/>
                <a:cs typeface="Times New Roman" panose="02020603050405020304" pitchFamily="18" charset="0"/>
              </a:rPr>
              <a:t>, je l’aide à mieux m’aider ».</a:t>
            </a:r>
          </a:p>
        </p:txBody>
      </p:sp>
    </p:spTree>
    <p:extLst>
      <p:ext uri="{BB962C8B-B14F-4D97-AF65-F5344CB8AC3E}">
        <p14:creationId xmlns:p14="http://schemas.microsoft.com/office/powerpoint/2010/main" val="363582623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b="1"/>
              <a:t>© www.drbarbaracombes.com</a:t>
            </a:r>
            <a:endParaRPr lang="fr-FR" b="1"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31</a:t>
            </a:fld>
            <a:endParaRPr lang="fr-BE"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3825" y="2322513"/>
            <a:ext cx="381635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re 1"/>
          <p:cNvSpPr txBox="1">
            <a:spLocks/>
          </p:cNvSpPr>
          <p:nvPr/>
        </p:nvSpPr>
        <p:spPr>
          <a:xfrm>
            <a:off x="865563" y="620688"/>
            <a:ext cx="7543800" cy="802685"/>
          </a:xfrm>
          <a:prstGeom prst="rect">
            <a:avLst/>
          </a:prstGeom>
          <a:solidFill>
            <a:schemeClr val="bg2"/>
          </a:solidFill>
        </p:spPr>
        <p:txBody>
          <a:bodyPr>
            <a:normAutofit/>
          </a:bodyPr>
          <a:lstStyle>
            <a:lvl1pPr algn="ctr" defTabSz="914400" rtl="0" eaLnBrk="1" latinLnBrk="0" hangingPunct="1">
              <a:lnSpc>
                <a:spcPct val="85000"/>
              </a:lnSpc>
              <a:spcBef>
                <a:spcPct val="0"/>
              </a:spcBef>
              <a:buNone/>
              <a:defRPr sz="4400" kern="1200" spc="-50" baseline="0">
                <a:solidFill>
                  <a:schemeClr val="tx1"/>
                </a:solidFill>
                <a:latin typeface="+mj-lt"/>
                <a:ea typeface="+mj-ea"/>
                <a:cs typeface="+mj-cs"/>
              </a:defRPr>
            </a:lvl1pPr>
          </a:lstStyle>
          <a:p>
            <a:r>
              <a:rPr lang="fr-FR" b="1" dirty="0">
                <a:solidFill>
                  <a:srgbClr val="FF5229"/>
                </a:solidFill>
                <a:latin typeface="Times New Roman" panose="02020603050405020304" pitchFamily="18" charset="0"/>
                <a:cs typeface="Times New Roman" panose="02020603050405020304" pitchFamily="18" charset="0"/>
              </a:rPr>
              <a:t>Merci</a:t>
            </a:r>
          </a:p>
        </p:txBody>
      </p:sp>
    </p:spTree>
    <p:extLst>
      <p:ext uri="{BB962C8B-B14F-4D97-AF65-F5344CB8AC3E}">
        <p14:creationId xmlns:p14="http://schemas.microsoft.com/office/powerpoint/2010/main" val="85088237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758952"/>
            <a:ext cx="8136904" cy="1229888"/>
          </a:xfrm>
        </p:spPr>
        <p:txBody>
          <a:bodyPr>
            <a:normAutofit fontScale="90000"/>
          </a:bodyPr>
          <a:lstStyle/>
          <a:p>
            <a:pPr algn="ctr"/>
            <a:r>
              <a:rPr lang="fr-FR" sz="4800" dirty="0"/>
              <a:t>ET EN CONSTRUCTION…</a:t>
            </a:r>
            <a:br>
              <a:rPr lang="fr-FR" sz="4800" dirty="0"/>
            </a:br>
            <a:endParaRPr lang="fr-FR" sz="4800" dirty="0"/>
          </a:p>
        </p:txBody>
      </p:sp>
      <p:sp>
        <p:nvSpPr>
          <p:cNvPr id="4" name="Espace réservé du pied de page 3"/>
          <p:cNvSpPr>
            <a:spLocks noGrp="1"/>
          </p:cNvSpPr>
          <p:nvPr>
            <p:ph type="ftr" sz="quarter" idx="11"/>
          </p:nvPr>
        </p:nvSpPr>
        <p:spPr/>
        <p:txBody>
          <a:bodyPr/>
          <a:lstStyle/>
          <a:p>
            <a:r>
              <a:rPr lang="fr-FR" b="1">
                <a:solidFill>
                  <a:schemeClr val="bg1"/>
                </a:solidFill>
              </a:rPr>
              <a:t>© www.drbarbaracombes.com</a:t>
            </a:r>
            <a:endParaRPr lang="fr-FR" b="1" dirty="0">
              <a:solidFill>
                <a:schemeClr val="bg1"/>
              </a:solidFill>
            </a:endParaRPr>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32</a:t>
            </a:fld>
            <a:endParaRPr lang="fr-BE" dirty="0"/>
          </a:p>
        </p:txBody>
      </p:sp>
      <p:sp>
        <p:nvSpPr>
          <p:cNvPr id="7" name="Rectangle 6"/>
          <p:cNvSpPr/>
          <p:nvPr/>
        </p:nvSpPr>
        <p:spPr>
          <a:xfrm>
            <a:off x="-36512" y="1988840"/>
            <a:ext cx="9361040" cy="1754326"/>
          </a:xfrm>
          <a:prstGeom prst="rect">
            <a:avLst/>
          </a:prstGeom>
        </p:spPr>
        <p:txBody>
          <a:bodyPr wrap="square">
            <a:spAutoFit/>
          </a:bodyPr>
          <a:lstStyle/>
          <a:p>
            <a:pPr algn="ctr"/>
            <a:r>
              <a:rPr lang="fr-FR" sz="5400" dirty="0">
                <a:solidFill>
                  <a:srgbClr val="002060"/>
                </a:solidFill>
              </a:rPr>
              <a:t>Un programme </a:t>
            </a:r>
          </a:p>
          <a:p>
            <a:pPr algn="ctr"/>
            <a:r>
              <a:rPr lang="fr-FR" sz="5400" dirty="0">
                <a:solidFill>
                  <a:srgbClr val="002060"/>
                </a:solidFill>
              </a:rPr>
              <a:t>pour les patients psychotiques</a:t>
            </a:r>
          </a:p>
        </p:txBody>
      </p:sp>
    </p:spTree>
    <p:extLst>
      <p:ext uri="{BB962C8B-B14F-4D97-AF65-F5344CB8AC3E}">
        <p14:creationId xmlns:p14="http://schemas.microsoft.com/office/powerpoint/2010/main" val="24281347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400" b="1" dirty="0"/>
              <a:t>POUR EN SAVOIR PLUS </a:t>
            </a:r>
          </a:p>
        </p:txBody>
      </p:sp>
      <p:sp>
        <p:nvSpPr>
          <p:cNvPr id="3" name="Espace réservé du contenu 2"/>
          <p:cNvSpPr>
            <a:spLocks noGrp="1"/>
          </p:cNvSpPr>
          <p:nvPr>
            <p:ph idx="1"/>
          </p:nvPr>
        </p:nvSpPr>
        <p:spPr/>
        <p:txBody>
          <a:bodyPr>
            <a:normAutofit lnSpcReduction="10000"/>
          </a:bodyPr>
          <a:lstStyle/>
          <a:p>
            <a:r>
              <a:rPr lang="fr-FR" sz="1900" dirty="0">
                <a:solidFill>
                  <a:schemeClr val="tx1"/>
                </a:solidFill>
                <a:latin typeface="Times New Roman" panose="02020603050405020304" pitchFamily="18" charset="0"/>
                <a:cs typeface="Times New Roman" panose="02020603050405020304" pitchFamily="18" charset="0"/>
              </a:rPr>
              <a:t>COMBES-DESLAUGIERS, B. (2015), « Le diagnostic éducatif tout au long de l’ETP » Santé mentale n°198 mai 2015, pp 56-61- (la méthode des S.A.R.A. ®, encadré p59) </a:t>
            </a:r>
          </a:p>
          <a:p>
            <a:r>
              <a:rPr lang="fr-FR" sz="1900" dirty="0">
                <a:solidFill>
                  <a:schemeClr val="tx1"/>
                </a:solidFill>
                <a:latin typeface="Times New Roman" panose="02020603050405020304" pitchFamily="18" charset="0"/>
                <a:cs typeface="Times New Roman" panose="02020603050405020304" pitchFamily="18" charset="0"/>
              </a:rPr>
              <a:t>HAS-INPES. Guide méthodologique. Structuration d’un programme d’éducation thérapeutique dans le champ d’une maladie chronique. Juin 2007.</a:t>
            </a:r>
          </a:p>
          <a:p>
            <a:pPr lvl="0"/>
            <a:r>
              <a:rPr lang="fr-FR" sz="1900" dirty="0">
                <a:solidFill>
                  <a:schemeClr val="tx1"/>
                </a:solidFill>
                <a:latin typeface="Times New Roman" panose="02020603050405020304" pitchFamily="18" charset="0"/>
                <a:cs typeface="Times New Roman" panose="02020603050405020304" pitchFamily="18" charset="0"/>
              </a:rPr>
              <a:t>SANDRIN-BERTHON B. (2010) « Diagnostic éducatif ou bilan éducatif partagé? » Médecine des maladies métaboliques vol-4-N°1, p 38-43.</a:t>
            </a:r>
          </a:p>
          <a:p>
            <a:pPr lvl="0"/>
            <a:r>
              <a:rPr lang="fr-FR" sz="1900" dirty="0">
                <a:solidFill>
                  <a:schemeClr val="tx1"/>
                </a:solidFill>
                <a:latin typeface="Times New Roman" panose="02020603050405020304" pitchFamily="18" charset="0"/>
                <a:cs typeface="Times New Roman" panose="02020603050405020304" pitchFamily="18" charset="0"/>
              </a:rPr>
              <a:t>© 2015 COMBES B. </a:t>
            </a:r>
            <a:r>
              <a:rPr lang="fr-FR" sz="1900" dirty="0" err="1">
                <a:solidFill>
                  <a:schemeClr val="tx1"/>
                </a:solidFill>
                <a:latin typeface="Times New Roman" panose="02020603050405020304" pitchFamily="18" charset="0"/>
                <a:cs typeface="Times New Roman" panose="02020603050405020304" pitchFamily="18" charset="0"/>
              </a:rPr>
              <a:t>INPI</a:t>
            </a:r>
            <a:r>
              <a:rPr lang="fr-FR" sz="1900" dirty="0">
                <a:solidFill>
                  <a:schemeClr val="tx1"/>
                </a:solidFill>
                <a:latin typeface="Times New Roman" panose="02020603050405020304" pitchFamily="18" charset="0"/>
                <a:cs typeface="Times New Roman" panose="02020603050405020304" pitchFamily="18" charset="0"/>
              </a:rPr>
              <a:t> 534265-65</a:t>
            </a:r>
          </a:p>
          <a:p>
            <a:r>
              <a:rPr lang="fr-FR" sz="1900" dirty="0">
                <a:solidFill>
                  <a:schemeClr val="tx1"/>
                </a:solidFill>
                <a:latin typeface="Times New Roman" panose="02020603050405020304" pitchFamily="18" charset="0"/>
                <a:cs typeface="Times New Roman" panose="02020603050405020304" pitchFamily="18" charset="0"/>
              </a:rPr>
              <a:t>LACROIX, A. (2007), « Quels fondements théoriques pour l’éducation thérapeutique ? », Santé publique, volume 19, n° 4, pp. 271-281</a:t>
            </a:r>
          </a:p>
          <a:p>
            <a:r>
              <a:rPr lang="fr-FR" sz="1800" dirty="0">
                <a:solidFill>
                  <a:schemeClr val="tx1"/>
                </a:solidFill>
                <a:latin typeface="Times New Roman" panose="02020603050405020304" pitchFamily="18" charset="0"/>
                <a:cs typeface="Times New Roman" panose="02020603050405020304" pitchFamily="18" charset="0"/>
              </a:rPr>
              <a:t>Guide de Recommandation Patients Intervenants </a:t>
            </a:r>
            <a:r>
              <a:rPr lang="fr-FR" sz="1800" dirty="0" err="1">
                <a:solidFill>
                  <a:schemeClr val="tx1"/>
                </a:solidFill>
                <a:latin typeface="Times New Roman" panose="02020603050405020304" pitchFamily="18" charset="0"/>
                <a:cs typeface="Times New Roman" panose="02020603050405020304" pitchFamily="18" charset="0"/>
              </a:rPr>
              <a:t>SETSO</a:t>
            </a:r>
            <a:r>
              <a:rPr lang="fr-FR" sz="1800" dirty="0">
                <a:solidFill>
                  <a:schemeClr val="tx1"/>
                </a:solidFill>
                <a:latin typeface="Times New Roman" panose="02020603050405020304" pitchFamily="18" charset="0"/>
                <a:cs typeface="Times New Roman" panose="02020603050405020304" pitchFamily="18" charset="0"/>
              </a:rPr>
              <a:t> - juin 2016 ARS </a:t>
            </a:r>
            <a:r>
              <a:rPr lang="fr-FR" sz="1800" dirty="0" err="1">
                <a:solidFill>
                  <a:schemeClr val="tx1"/>
                </a:solidFill>
                <a:latin typeface="Times New Roman" panose="02020603050405020304" pitchFamily="18" charset="0"/>
                <a:cs typeface="Times New Roman" panose="02020603050405020304" pitchFamily="18" charset="0"/>
              </a:rPr>
              <a:t>LRMP</a:t>
            </a:r>
            <a:r>
              <a:rPr lang="fr-FR" sz="1800" dirty="0"/>
              <a:t>  </a:t>
            </a:r>
          </a:p>
          <a:p>
            <a:endParaRPr lang="fr-FR" sz="1900" dirty="0"/>
          </a:p>
          <a:p>
            <a:pPr lvl="0"/>
            <a:endParaRPr lang="fr-FR" sz="2400" dirty="0"/>
          </a:p>
          <a:p>
            <a:endParaRPr lang="fr-FR" sz="2400" dirty="0"/>
          </a:p>
          <a:p>
            <a:endParaRPr lang="fr-FR" sz="2400" dirty="0">
              <a:latin typeface="Times New Roman" panose="02020603050405020304" pitchFamily="18" charset="0"/>
              <a:cs typeface="Times New Roman" panose="02020603050405020304" pitchFamily="18" charset="0"/>
            </a:endParaRPr>
          </a:p>
        </p:txBody>
      </p:sp>
      <p:sp>
        <p:nvSpPr>
          <p:cNvPr id="5" name="Espace réservé du pied de page 4"/>
          <p:cNvSpPr>
            <a:spLocks noGrp="1"/>
          </p:cNvSpPr>
          <p:nvPr>
            <p:ph type="ftr" sz="quarter" idx="11"/>
          </p:nvPr>
        </p:nvSpPr>
        <p:spPr/>
        <p:txBody>
          <a:bodyPr/>
          <a:lstStyle/>
          <a:p>
            <a:r>
              <a:rPr lang="fr-FR" b="1" dirty="0"/>
              <a:t>© www.drbarbaracombes.com</a:t>
            </a:r>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33</a:t>
            </a:fld>
            <a:endParaRPr lang="fr-BE" dirty="0"/>
          </a:p>
        </p:txBody>
      </p:sp>
    </p:spTree>
    <p:extLst>
      <p:ext uri="{BB962C8B-B14F-4D97-AF65-F5344CB8AC3E}">
        <p14:creationId xmlns:p14="http://schemas.microsoft.com/office/powerpoint/2010/main" val="143905474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p:txBody>
          <a:bodyPr/>
          <a:lstStyle/>
          <a:p>
            <a:r>
              <a:rPr lang="fr-FR" b="1">
                <a:solidFill>
                  <a:schemeClr val="bg1"/>
                </a:solidFill>
              </a:rPr>
              <a:t>© www.drbarbaracombes.com</a:t>
            </a:r>
            <a:endParaRPr lang="fr-FR" b="1" dirty="0">
              <a:solidFill>
                <a:schemeClr val="bg1"/>
              </a:solidFill>
            </a:endParaRPr>
          </a:p>
        </p:txBody>
      </p:sp>
      <p:sp>
        <p:nvSpPr>
          <p:cNvPr id="4" name="Espace réservé du numéro de diapositive 3"/>
          <p:cNvSpPr>
            <a:spLocks noGrp="1"/>
          </p:cNvSpPr>
          <p:nvPr>
            <p:ph type="sldNum" sz="quarter" idx="12"/>
          </p:nvPr>
        </p:nvSpPr>
        <p:spPr/>
        <p:txBody>
          <a:bodyPr/>
          <a:lstStyle/>
          <a:p>
            <a:fld id="{CF4668DC-857F-487D-BFFA-8C0CA5037977}" type="slidenum">
              <a:rPr lang="fr-BE" b="1" smtClean="0">
                <a:solidFill>
                  <a:schemeClr val="bg1"/>
                </a:solidFill>
              </a:rPr>
              <a:pPr/>
              <a:t>34</a:t>
            </a:fld>
            <a:endParaRPr lang="fr-BE" b="1" dirty="0">
              <a:solidFill>
                <a:schemeClr val="bg1"/>
              </a:solidFill>
            </a:endParaRPr>
          </a:p>
        </p:txBody>
      </p:sp>
      <p:pic>
        <p:nvPicPr>
          <p:cNvPr id="5" name="Image 4"/>
          <p:cNvPicPr>
            <a:picLocks noChangeAspect="1"/>
          </p:cNvPicPr>
          <p:nvPr/>
        </p:nvPicPr>
        <p:blipFill>
          <a:blip r:embed="rId2"/>
          <a:stretch>
            <a:fillRect/>
          </a:stretch>
        </p:blipFill>
        <p:spPr>
          <a:xfrm>
            <a:off x="3203848" y="476672"/>
            <a:ext cx="3350865" cy="3350865"/>
          </a:xfrm>
          <a:prstGeom prst="rect">
            <a:avLst/>
          </a:prstGeom>
        </p:spPr>
      </p:pic>
      <p:sp>
        <p:nvSpPr>
          <p:cNvPr id="6" name="ZoneTexte 5"/>
          <p:cNvSpPr txBox="1"/>
          <p:nvPr/>
        </p:nvSpPr>
        <p:spPr>
          <a:xfrm>
            <a:off x="1259632" y="4077072"/>
            <a:ext cx="6912768" cy="1200329"/>
          </a:xfrm>
          <a:prstGeom prst="rect">
            <a:avLst/>
          </a:prstGeom>
          <a:noFill/>
        </p:spPr>
        <p:txBody>
          <a:bodyPr wrap="square" rtlCol="0">
            <a:spAutoFit/>
          </a:bodyPr>
          <a:lstStyle/>
          <a:p>
            <a:r>
              <a:rPr lang="fr-FR" dirty="0">
                <a:hlinkClick r:id="rId3"/>
              </a:rPr>
              <a:t>http://www.santementale.fr/boutique/acheter-e-book/penser-et-pratiquer-l-etp-en-psychiatrie-le-programme-bipolis.html</a:t>
            </a:r>
            <a:endParaRPr lang="fr-FR" dirty="0"/>
          </a:p>
          <a:p>
            <a:endParaRPr lang="fr-FR" dirty="0"/>
          </a:p>
          <a:p>
            <a:endParaRPr lang="fr-FR" dirty="0"/>
          </a:p>
        </p:txBody>
      </p:sp>
    </p:spTree>
    <p:extLst>
      <p:ext uri="{BB962C8B-B14F-4D97-AF65-F5344CB8AC3E}">
        <p14:creationId xmlns:p14="http://schemas.microsoft.com/office/powerpoint/2010/main" val="3451721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620688"/>
            <a:ext cx="8496944" cy="822191"/>
          </a:xfrm>
        </p:spPr>
        <p:txBody>
          <a:bodyPr>
            <a:noAutofit/>
          </a:bodyPr>
          <a:lstStyle/>
          <a:p>
            <a:pPr algn="ctr"/>
            <a:r>
              <a:rPr lang="fr-FR" sz="3600" dirty="0" err="1"/>
              <a:t>ETP</a:t>
            </a:r>
            <a:r>
              <a:rPr lang="fr-FR" sz="3600" dirty="0"/>
              <a:t> évaluée</a:t>
            </a:r>
          </a:p>
        </p:txBody>
      </p:sp>
      <p:sp>
        <p:nvSpPr>
          <p:cNvPr id="3" name="Espace réservé du contenu 2"/>
          <p:cNvSpPr>
            <a:spLocks noGrp="1"/>
          </p:cNvSpPr>
          <p:nvPr>
            <p:ph idx="1"/>
          </p:nvPr>
        </p:nvSpPr>
        <p:spPr>
          <a:xfrm>
            <a:off x="107504" y="1737361"/>
            <a:ext cx="8928992" cy="4427943"/>
          </a:xfrm>
        </p:spPr>
        <p:txBody>
          <a:bodyPr>
            <a:normAutofit/>
          </a:bodyPr>
          <a:lstStyle/>
          <a:p>
            <a:pPr algn="just"/>
            <a:r>
              <a:rPr lang="fr-FR" sz="2400" b="1" dirty="0">
                <a:solidFill>
                  <a:schemeClr val="tx1"/>
                </a:solidFill>
                <a:latin typeface="Times New Roman" panose="02020603050405020304" pitchFamily="18" charset="0"/>
                <a:cs typeface="Times New Roman" panose="02020603050405020304" pitchFamily="18" charset="0"/>
              </a:rPr>
              <a:t>PAR </a:t>
            </a:r>
            <a:r>
              <a:rPr lang="fr-FR" sz="2600" b="1" dirty="0">
                <a:solidFill>
                  <a:schemeClr val="tx1"/>
                </a:solidFill>
                <a:latin typeface="Times New Roman" panose="02020603050405020304" pitchFamily="18" charset="0"/>
                <a:cs typeface="Times New Roman" panose="02020603050405020304" pitchFamily="18" charset="0"/>
              </a:rPr>
              <a:t>L’ARS POUR LES PROGRAMMES </a:t>
            </a:r>
            <a:r>
              <a:rPr lang="fr-FR" sz="2600" b="1" dirty="0" err="1">
                <a:solidFill>
                  <a:schemeClr val="tx1"/>
                </a:solidFill>
                <a:latin typeface="Times New Roman" panose="02020603050405020304" pitchFamily="18" charset="0"/>
                <a:cs typeface="Times New Roman" panose="02020603050405020304" pitchFamily="18" charset="0"/>
              </a:rPr>
              <a:t>ETP</a:t>
            </a:r>
            <a:r>
              <a:rPr lang="fr-FR" sz="2600" b="1" dirty="0">
                <a:solidFill>
                  <a:schemeClr val="tx1"/>
                </a:solidFill>
                <a:latin typeface="Times New Roman" panose="02020603050405020304" pitchFamily="18" charset="0"/>
                <a:cs typeface="Times New Roman" panose="02020603050405020304" pitchFamily="18" charset="0"/>
              </a:rPr>
              <a:t> (</a:t>
            </a:r>
            <a:r>
              <a:rPr lang="fr-FR" sz="2600" b="1" dirty="0" err="1">
                <a:solidFill>
                  <a:schemeClr val="tx1"/>
                </a:solidFill>
                <a:latin typeface="Times New Roman" panose="02020603050405020304" pitchFamily="18" charset="0"/>
                <a:cs typeface="Times New Roman" panose="02020603050405020304" pitchFamily="18" charset="0"/>
              </a:rPr>
              <a:t>PETP</a:t>
            </a:r>
            <a:r>
              <a:rPr lang="fr-FR" sz="2600" b="1" dirty="0">
                <a:solidFill>
                  <a:schemeClr val="tx1"/>
                </a:solidFill>
                <a:latin typeface="Times New Roman" panose="02020603050405020304" pitchFamily="18" charset="0"/>
                <a:cs typeface="Times New Roman" panose="02020603050405020304" pitchFamily="18" charset="0"/>
              </a:rPr>
              <a:t>)</a:t>
            </a:r>
          </a:p>
          <a:p>
            <a:pPr lvl="2" algn="just">
              <a:buClrTx/>
              <a:buFont typeface="Arial" panose="020B0604020202020204" pitchFamily="34" charset="0"/>
              <a:buChar char="•"/>
            </a:pPr>
            <a:r>
              <a:rPr lang="fr-FR" sz="2800" b="1" dirty="0">
                <a:solidFill>
                  <a:schemeClr val="tx1"/>
                </a:solidFill>
                <a:latin typeface="Times New Roman" panose="02020603050405020304" pitchFamily="18" charset="0"/>
                <a:cs typeface="Times New Roman" panose="02020603050405020304" pitchFamily="18" charset="0"/>
              </a:rPr>
              <a:t>Pendant le programme </a:t>
            </a:r>
            <a:r>
              <a:rPr lang="fr-FR" sz="2800" dirty="0">
                <a:solidFill>
                  <a:schemeClr val="tx1"/>
                </a:solidFill>
                <a:latin typeface="Times New Roman" panose="02020603050405020304" pitchFamily="18" charset="0"/>
                <a:cs typeface="Times New Roman" panose="02020603050405020304" pitchFamily="18" charset="0"/>
              </a:rPr>
              <a:t>: bilan éducatif partagé des besoins du patient et synthèse finale des compétences acquises </a:t>
            </a:r>
            <a:r>
              <a:rPr lang="fr-FR" sz="2000" dirty="0">
                <a:solidFill>
                  <a:schemeClr val="tx1"/>
                </a:solidFill>
                <a:latin typeface="Times New Roman" panose="02020603050405020304" pitchFamily="18" charset="0"/>
                <a:cs typeface="Times New Roman" panose="02020603050405020304" pitchFamily="18" charset="0"/>
              </a:rPr>
              <a:t>(</a:t>
            </a:r>
            <a:r>
              <a:rPr lang="fr-FR" sz="2000" dirty="0" err="1">
                <a:solidFill>
                  <a:schemeClr val="tx1"/>
                </a:solidFill>
                <a:latin typeface="Times New Roman" panose="02020603050405020304" pitchFamily="18" charset="0"/>
                <a:cs typeface="Times New Roman" panose="02020603050405020304" pitchFamily="18" charset="0"/>
              </a:rPr>
              <a:t>autosoin</a:t>
            </a:r>
            <a:r>
              <a:rPr lang="fr-FR" sz="2000" dirty="0">
                <a:solidFill>
                  <a:schemeClr val="tx1"/>
                </a:solidFill>
                <a:latin typeface="Times New Roman" panose="02020603050405020304" pitchFamily="18" charset="0"/>
                <a:cs typeface="Times New Roman" panose="02020603050405020304" pitchFamily="18" charset="0"/>
              </a:rPr>
              <a:t> et psychosociales ou adaptatives).</a:t>
            </a:r>
          </a:p>
          <a:p>
            <a:pPr lvl="2" algn="just">
              <a:buClrTx/>
              <a:buFont typeface="Arial" panose="020B0604020202020204" pitchFamily="34" charset="0"/>
              <a:buChar char="•"/>
            </a:pPr>
            <a:r>
              <a:rPr lang="fr-FR" sz="2900" b="1" dirty="0">
                <a:solidFill>
                  <a:schemeClr val="tx1"/>
                </a:solidFill>
                <a:latin typeface="Times New Roman" panose="02020603050405020304" pitchFamily="18" charset="0"/>
                <a:cs typeface="Times New Roman" panose="02020603050405020304" pitchFamily="18" charset="0"/>
              </a:rPr>
              <a:t>Annuelle</a:t>
            </a:r>
            <a:r>
              <a:rPr lang="fr-FR" sz="2900" dirty="0">
                <a:solidFill>
                  <a:schemeClr val="tx1"/>
                </a:solidFill>
                <a:latin typeface="Times New Roman" panose="02020603050405020304" pitchFamily="18" charset="0"/>
                <a:cs typeface="Times New Roman" panose="02020603050405020304" pitchFamily="18" charset="0"/>
              </a:rPr>
              <a:t> : du nombre de patients ayant effectué le </a:t>
            </a:r>
            <a:r>
              <a:rPr lang="fr-FR" sz="2900" dirty="0" err="1">
                <a:solidFill>
                  <a:schemeClr val="tx1"/>
                </a:solidFill>
                <a:latin typeface="Times New Roman" panose="02020603050405020304" pitchFamily="18" charset="0"/>
                <a:cs typeface="Times New Roman" panose="02020603050405020304" pitchFamily="18" charset="0"/>
              </a:rPr>
              <a:t>PETP</a:t>
            </a:r>
            <a:r>
              <a:rPr lang="fr-FR" sz="2900" dirty="0">
                <a:solidFill>
                  <a:schemeClr val="tx1"/>
                </a:solidFill>
                <a:latin typeface="Times New Roman" panose="02020603050405020304" pitchFamily="18" charset="0"/>
                <a:cs typeface="Times New Roman" panose="02020603050405020304" pitchFamily="18" charset="0"/>
              </a:rPr>
              <a:t> </a:t>
            </a:r>
          </a:p>
          <a:p>
            <a:pPr lvl="2" algn="just">
              <a:buClrTx/>
              <a:buFont typeface="Arial" panose="020B0604020202020204" pitchFamily="34" charset="0"/>
              <a:buChar char="•"/>
            </a:pPr>
            <a:r>
              <a:rPr lang="fr-FR" sz="2900" b="1" dirty="0">
                <a:solidFill>
                  <a:schemeClr val="tx1"/>
                </a:solidFill>
                <a:latin typeface="Times New Roman" panose="02020603050405020304" pitchFamily="18" charset="0"/>
                <a:cs typeface="Times New Roman" panose="02020603050405020304" pitchFamily="18" charset="0"/>
              </a:rPr>
              <a:t>Quadriennale</a:t>
            </a:r>
            <a:r>
              <a:rPr lang="fr-FR" sz="2900" dirty="0">
                <a:solidFill>
                  <a:schemeClr val="tx1"/>
                </a:solidFill>
                <a:latin typeface="Times New Roman" panose="02020603050405020304" pitchFamily="18" charset="0"/>
                <a:cs typeface="Times New Roman" panose="02020603050405020304" pitchFamily="18" charset="0"/>
              </a:rPr>
              <a:t> : de la pertinence du programme par autoévaluation par l’équipe activité globale, processus et  atteinte des objectifs </a:t>
            </a:r>
            <a:r>
              <a:rPr lang="fr-FR" sz="2900" b="1" dirty="0">
                <a:solidFill>
                  <a:schemeClr val="tx1"/>
                </a:solidFill>
                <a:latin typeface="Times New Roman" panose="02020603050405020304" pitchFamily="18" charset="0"/>
                <a:cs typeface="Times New Roman" panose="02020603050405020304" pitchFamily="18" charset="0"/>
              </a:rPr>
              <a:t>pour le patient</a:t>
            </a:r>
            <a:r>
              <a:rPr lang="fr-FR" sz="2900" dirty="0">
                <a:solidFill>
                  <a:schemeClr val="tx1"/>
                </a:solidFill>
                <a:latin typeface="Times New Roman" panose="02020603050405020304" pitchFamily="18" charset="0"/>
                <a:cs typeface="Times New Roman" panose="02020603050405020304" pitchFamily="18" charset="0"/>
              </a:rPr>
              <a:t>.</a:t>
            </a:r>
          </a:p>
        </p:txBody>
      </p:sp>
      <p:sp>
        <p:nvSpPr>
          <p:cNvPr id="4" name="Espace réservé du pied de page 3"/>
          <p:cNvSpPr>
            <a:spLocks noGrp="1"/>
          </p:cNvSpPr>
          <p:nvPr>
            <p:ph type="ftr" sz="quarter" idx="11"/>
          </p:nvPr>
        </p:nvSpPr>
        <p:spPr/>
        <p:txBody>
          <a:bodyPr/>
          <a:lstStyle/>
          <a:p>
            <a:r>
              <a:rPr lang="fr-FR" b="1">
                <a:solidFill>
                  <a:schemeClr val="bg1"/>
                </a:solidFill>
              </a:rPr>
              <a:t>© www.drbarbaracombes.com</a:t>
            </a:r>
            <a:endParaRPr lang="fr-FR" b="1" dirty="0">
              <a:solidFill>
                <a:schemeClr val="bg1"/>
              </a:solidFill>
            </a:endParaRPr>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4</a:t>
            </a:fld>
            <a:endParaRPr lang="fr-BE" dirty="0"/>
          </a:p>
        </p:txBody>
      </p:sp>
    </p:spTree>
    <p:extLst>
      <p:ext uri="{BB962C8B-B14F-4D97-AF65-F5344CB8AC3E}">
        <p14:creationId xmlns:p14="http://schemas.microsoft.com/office/powerpoint/2010/main" val="19108080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2960" y="286605"/>
            <a:ext cx="7543800" cy="1264648"/>
          </a:xfrm>
        </p:spPr>
        <p:txBody>
          <a:bodyPr/>
          <a:lstStyle/>
          <a:p>
            <a:pPr algn="ctr"/>
            <a:r>
              <a:rPr lang="fr-FR" sz="3600" dirty="0" err="1">
                <a:solidFill>
                  <a:srgbClr val="FF5229"/>
                </a:solidFill>
              </a:rPr>
              <a:t>ETP</a:t>
            </a:r>
            <a:r>
              <a:rPr lang="fr-FR" sz="3600" dirty="0">
                <a:solidFill>
                  <a:srgbClr val="FF5229"/>
                </a:solidFill>
              </a:rPr>
              <a:t> financée</a:t>
            </a:r>
            <a:br>
              <a:rPr lang="fr-FR" dirty="0">
                <a:solidFill>
                  <a:srgbClr val="FF5229"/>
                </a:solidFill>
              </a:rPr>
            </a:br>
            <a:r>
              <a:rPr lang="fr-FR" sz="2800" dirty="0" err="1">
                <a:solidFill>
                  <a:srgbClr val="FF5229"/>
                </a:solidFill>
              </a:rPr>
              <a:t>Visibilite</a:t>
            </a:r>
            <a:r>
              <a:rPr lang="fr-FR" sz="2800" dirty="0">
                <a:solidFill>
                  <a:srgbClr val="FF5229"/>
                </a:solidFill>
              </a:rPr>
              <a:t> ?</a:t>
            </a:r>
          </a:p>
        </p:txBody>
      </p:sp>
      <p:sp>
        <p:nvSpPr>
          <p:cNvPr id="3" name="Espace réservé du contenu 2"/>
          <p:cNvSpPr>
            <a:spLocks noGrp="1"/>
          </p:cNvSpPr>
          <p:nvPr>
            <p:ph idx="1"/>
          </p:nvPr>
        </p:nvSpPr>
        <p:spPr>
          <a:xfrm>
            <a:off x="179512" y="1845734"/>
            <a:ext cx="8784976" cy="4319570"/>
          </a:xfrm>
        </p:spPr>
        <p:txBody>
          <a:bodyPr>
            <a:normAutofit fontScale="92500" lnSpcReduction="10000"/>
          </a:bodyPr>
          <a:lstStyle/>
          <a:p>
            <a:pPr marL="0" indent="0" algn="just">
              <a:lnSpc>
                <a:spcPct val="100000"/>
              </a:lnSpc>
              <a:spcBef>
                <a:spcPts val="0"/>
              </a:spcBef>
              <a:spcAft>
                <a:spcPts val="0"/>
              </a:spcAft>
              <a:buClrTx/>
              <a:buNone/>
            </a:pPr>
            <a:r>
              <a:rPr lang="fr-FR" sz="2400" b="1" dirty="0">
                <a:solidFill>
                  <a:schemeClr val="tx1"/>
                </a:solidFill>
                <a:latin typeface="Times New Roman" panose="02020603050405020304" pitchFamily="18" charset="0"/>
                <a:cs typeface="Times New Roman" panose="02020603050405020304" pitchFamily="18" charset="0"/>
              </a:rPr>
              <a:t>DIFFÉRENTES SOURCES</a:t>
            </a:r>
            <a:r>
              <a:rPr lang="fr-FR" sz="2400" dirty="0">
                <a:solidFill>
                  <a:schemeClr val="tx1"/>
                </a:solidFill>
                <a:latin typeface="Times New Roman" panose="02020603050405020304" pitchFamily="18" charset="0"/>
                <a:cs typeface="Times New Roman" panose="02020603050405020304" pitchFamily="18" charset="0"/>
              </a:rPr>
              <a:t> pour l’</a:t>
            </a:r>
            <a:r>
              <a:rPr lang="fr-FR" sz="2400" dirty="0" err="1">
                <a:solidFill>
                  <a:schemeClr val="tx1"/>
                </a:solidFill>
                <a:latin typeface="Times New Roman" panose="02020603050405020304" pitchFamily="18" charset="0"/>
                <a:cs typeface="Times New Roman" panose="02020603050405020304" pitchFamily="18" charset="0"/>
              </a:rPr>
              <a:t>ETP</a:t>
            </a:r>
            <a:r>
              <a:rPr lang="fr-FR" sz="2400" dirty="0">
                <a:solidFill>
                  <a:schemeClr val="tx1"/>
                </a:solidFill>
                <a:latin typeface="Times New Roman" panose="02020603050405020304" pitchFamily="18" charset="0"/>
                <a:cs typeface="Times New Roman" panose="02020603050405020304" pitchFamily="18" charset="0"/>
              </a:rPr>
              <a:t> ambulatoire / à l’hôpital / dans les réseaux .</a:t>
            </a:r>
          </a:p>
          <a:p>
            <a:pPr marL="0" indent="0" algn="just">
              <a:lnSpc>
                <a:spcPct val="100000"/>
              </a:lnSpc>
              <a:spcBef>
                <a:spcPts val="0"/>
              </a:spcBef>
              <a:spcAft>
                <a:spcPts val="0"/>
              </a:spcAft>
              <a:buClrTx/>
              <a:buNone/>
            </a:pPr>
            <a:endParaRPr lang="fr-FR" sz="24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ts val="0"/>
              </a:spcBef>
              <a:spcAft>
                <a:spcPts val="0"/>
              </a:spcAft>
              <a:buClrTx/>
              <a:buNone/>
            </a:pPr>
            <a:r>
              <a:rPr lang="fr-FR" sz="2400" b="1" dirty="0">
                <a:solidFill>
                  <a:schemeClr val="tx1"/>
                </a:solidFill>
                <a:latin typeface="Times New Roman" panose="02020603050405020304" pitchFamily="18" charset="0"/>
                <a:cs typeface="Times New Roman" panose="02020603050405020304" pitchFamily="18" charset="0"/>
              </a:rPr>
              <a:t>MAIS LE TERME AMBULATOIRE à l’hôpital psychiatrique couvre</a:t>
            </a:r>
            <a:r>
              <a:rPr lang="fr-FR" sz="2400" dirty="0">
                <a:solidFill>
                  <a:schemeClr val="tx1"/>
                </a:solidFill>
                <a:latin typeface="Times New Roman" panose="02020603050405020304" pitchFamily="18" charset="0"/>
                <a:cs typeface="Times New Roman" panose="02020603050405020304" pitchFamily="18" charset="0"/>
              </a:rPr>
              <a:t> Hôpital de jour, </a:t>
            </a:r>
            <a:r>
              <a:rPr lang="fr-FR" sz="2400" dirty="0" err="1">
                <a:solidFill>
                  <a:schemeClr val="tx1"/>
                </a:solidFill>
                <a:latin typeface="Times New Roman" panose="02020603050405020304" pitchFamily="18" charset="0"/>
                <a:cs typeface="Times New Roman" panose="02020603050405020304" pitchFamily="18" charset="0"/>
              </a:rPr>
              <a:t>CMP</a:t>
            </a:r>
            <a:r>
              <a:rPr lang="fr-FR" sz="2400" dirty="0">
                <a:solidFill>
                  <a:schemeClr val="tx1"/>
                </a:solidFill>
                <a:latin typeface="Times New Roman" panose="02020603050405020304" pitchFamily="18" charset="0"/>
                <a:cs typeface="Times New Roman" panose="02020603050405020304" pitchFamily="18" charset="0"/>
              </a:rPr>
              <a:t> qui reçoivent des patients ambulatoires et de tous les secteurs de santé.</a:t>
            </a:r>
          </a:p>
          <a:p>
            <a:pPr marL="0" indent="0" algn="just">
              <a:lnSpc>
                <a:spcPct val="100000"/>
              </a:lnSpc>
              <a:spcBef>
                <a:spcPts val="0"/>
              </a:spcBef>
              <a:spcAft>
                <a:spcPts val="0"/>
              </a:spcAft>
              <a:buClrTx/>
              <a:buNone/>
            </a:pPr>
            <a:endParaRPr lang="fr-FR" sz="24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ts val="0"/>
              </a:spcBef>
              <a:spcAft>
                <a:spcPts val="0"/>
              </a:spcAft>
              <a:buClrTx/>
              <a:buNone/>
            </a:pPr>
            <a:r>
              <a:rPr lang="fr-FR" sz="2400" b="1" dirty="0">
                <a:solidFill>
                  <a:schemeClr val="tx1"/>
                </a:solidFill>
                <a:latin typeface="Times New Roman" panose="02020603050405020304" pitchFamily="18" charset="0"/>
                <a:cs typeface="Times New Roman" panose="02020603050405020304" pitchFamily="18" charset="0"/>
              </a:rPr>
              <a:t>EN PRATIQUE :</a:t>
            </a:r>
          </a:p>
          <a:p>
            <a:pPr lvl="1" algn="just">
              <a:lnSpc>
                <a:spcPct val="100000"/>
              </a:lnSpc>
              <a:spcBef>
                <a:spcPts val="0"/>
              </a:spcBef>
              <a:spcAft>
                <a:spcPts val="0"/>
              </a:spcAft>
              <a:buClrTx/>
              <a:buFont typeface="Wingdings" panose="05000000000000000000" pitchFamily="2" charset="2"/>
              <a:buChar char="Ø"/>
            </a:pPr>
            <a:r>
              <a:rPr lang="fr-FR" sz="2400" dirty="0">
                <a:solidFill>
                  <a:schemeClr val="tx1"/>
                </a:solidFill>
                <a:latin typeface="Times New Roman" panose="02020603050405020304" pitchFamily="18" charset="0"/>
                <a:cs typeface="Times New Roman" panose="02020603050405020304" pitchFamily="18" charset="0"/>
              </a:rPr>
              <a:t>Incertitude sur l’effectif </a:t>
            </a:r>
            <a:r>
              <a:rPr lang="fr-FR" sz="2400" dirty="0" err="1">
                <a:solidFill>
                  <a:schemeClr val="tx1"/>
                </a:solidFill>
                <a:latin typeface="Times New Roman" panose="02020603050405020304" pitchFamily="18" charset="0"/>
                <a:cs typeface="Times New Roman" panose="02020603050405020304" pitchFamily="18" charset="0"/>
              </a:rPr>
              <a:t>ETP</a:t>
            </a:r>
            <a:r>
              <a:rPr lang="fr-FR" sz="2400" dirty="0">
                <a:solidFill>
                  <a:schemeClr val="tx1"/>
                </a:solidFill>
                <a:latin typeface="Times New Roman" panose="02020603050405020304" pitchFamily="18" charset="0"/>
                <a:cs typeface="Times New Roman" panose="02020603050405020304" pitchFamily="18" charset="0"/>
              </a:rPr>
              <a:t> pour l’établissement </a:t>
            </a:r>
          </a:p>
          <a:p>
            <a:pPr lvl="1" algn="just">
              <a:lnSpc>
                <a:spcPct val="100000"/>
              </a:lnSpc>
              <a:spcBef>
                <a:spcPts val="0"/>
              </a:spcBef>
              <a:spcAft>
                <a:spcPts val="0"/>
              </a:spcAft>
              <a:buClrTx/>
              <a:buFont typeface="Wingdings" panose="05000000000000000000" pitchFamily="2" charset="2"/>
              <a:buChar char="Ø"/>
            </a:pPr>
            <a:r>
              <a:rPr lang="fr-FR" sz="2400" dirty="0">
                <a:solidFill>
                  <a:schemeClr val="tx1"/>
                </a:solidFill>
                <a:latin typeface="Times New Roman" panose="02020603050405020304" pitchFamily="18" charset="0"/>
                <a:cs typeface="Times New Roman" panose="02020603050405020304" pitchFamily="18" charset="0"/>
              </a:rPr>
              <a:t>Manque de disponibilité pour des recherches </a:t>
            </a:r>
            <a:r>
              <a:rPr lang="fr-FR" sz="2400" b="1" dirty="0">
                <a:solidFill>
                  <a:schemeClr val="tx1"/>
                </a:solidFill>
                <a:latin typeface="Times New Roman" panose="02020603050405020304" pitchFamily="18" charset="0"/>
                <a:cs typeface="Times New Roman" panose="02020603050405020304" pitchFamily="18" charset="0"/>
              </a:rPr>
              <a:t>médico économiques </a:t>
            </a:r>
            <a:r>
              <a:rPr lang="fr-FR" sz="2400" dirty="0">
                <a:solidFill>
                  <a:schemeClr val="tx1"/>
                </a:solidFill>
                <a:latin typeface="Times New Roman" panose="02020603050405020304" pitchFamily="18" charset="0"/>
                <a:cs typeface="Times New Roman" panose="02020603050405020304" pitchFamily="18" charset="0"/>
              </a:rPr>
              <a:t>des programmes (nombre des hospitalisations, gravité des hospitalisations)</a:t>
            </a:r>
          </a:p>
          <a:p>
            <a:pPr marL="201168" lvl="1" indent="0" algn="just">
              <a:lnSpc>
                <a:spcPct val="100000"/>
              </a:lnSpc>
              <a:spcBef>
                <a:spcPts val="0"/>
              </a:spcBef>
              <a:spcAft>
                <a:spcPts val="0"/>
              </a:spcAft>
              <a:buClrTx/>
              <a:buNone/>
            </a:pPr>
            <a:endParaRPr lang="fr-FR" sz="2400" dirty="0">
              <a:solidFill>
                <a:schemeClr val="tx1"/>
              </a:solidFill>
              <a:latin typeface="Times New Roman" panose="02020603050405020304" pitchFamily="18" charset="0"/>
              <a:cs typeface="Times New Roman" panose="02020603050405020304" pitchFamily="18" charset="0"/>
            </a:endParaRPr>
          </a:p>
          <a:p>
            <a:pPr marL="201168" lvl="1" indent="0" algn="just">
              <a:lnSpc>
                <a:spcPct val="100000"/>
              </a:lnSpc>
              <a:spcBef>
                <a:spcPts val="0"/>
              </a:spcBef>
              <a:spcAft>
                <a:spcPts val="0"/>
              </a:spcAft>
              <a:buClrTx/>
              <a:buNone/>
            </a:pPr>
            <a:r>
              <a:rPr lang="fr-FR" sz="2400" dirty="0">
                <a:solidFill>
                  <a:schemeClr val="tx1"/>
                </a:solidFill>
                <a:latin typeface="Times New Roman" panose="02020603050405020304" pitchFamily="18" charset="0"/>
                <a:cs typeface="Times New Roman" panose="02020603050405020304" pitchFamily="18" charset="0"/>
              </a:rPr>
              <a:t>     </a:t>
            </a:r>
            <a:r>
              <a:rPr lang="fr-FR" sz="2400" i="1" dirty="0">
                <a:solidFill>
                  <a:schemeClr val="tx1"/>
                </a:solidFill>
                <a:latin typeface="Times New Roman" panose="02020603050405020304" pitchFamily="18" charset="0"/>
                <a:cs typeface="Times New Roman" panose="02020603050405020304" pitchFamily="18" charset="0"/>
              </a:rPr>
              <a:t>Impression de prendre du temps si précieux au dispositif de soin </a:t>
            </a:r>
            <a:r>
              <a:rPr lang="fr-FR" sz="2400" dirty="0">
                <a:solidFill>
                  <a:schemeClr val="tx1"/>
                </a:solidFill>
                <a:latin typeface="Times New Roman" panose="02020603050405020304" pitchFamily="18" charset="0"/>
                <a:cs typeface="Times New Roman" panose="02020603050405020304" pitchFamily="18" charset="0"/>
              </a:rPr>
              <a:t>?</a:t>
            </a:r>
          </a:p>
        </p:txBody>
      </p:sp>
      <p:sp>
        <p:nvSpPr>
          <p:cNvPr id="4" name="Espace réservé du pied de page 3"/>
          <p:cNvSpPr>
            <a:spLocks noGrp="1"/>
          </p:cNvSpPr>
          <p:nvPr>
            <p:ph type="ftr" sz="quarter" idx="11"/>
          </p:nvPr>
        </p:nvSpPr>
        <p:spPr/>
        <p:txBody>
          <a:bodyPr/>
          <a:lstStyle/>
          <a:p>
            <a:r>
              <a:rPr lang="fr-FR" b="1">
                <a:solidFill>
                  <a:schemeClr val="bg1"/>
                </a:solidFill>
              </a:rPr>
              <a:t>© www.drbarbaracombes.com</a:t>
            </a:r>
            <a:endParaRPr lang="fr-FR" b="1" dirty="0">
              <a:solidFill>
                <a:schemeClr val="bg1"/>
              </a:solidFill>
            </a:endParaRPr>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5</a:t>
            </a:fld>
            <a:endParaRPr lang="fr-BE" dirty="0"/>
          </a:p>
        </p:txBody>
      </p:sp>
    </p:spTree>
    <p:extLst>
      <p:ext uri="{BB962C8B-B14F-4D97-AF65-F5344CB8AC3E}">
        <p14:creationId xmlns:p14="http://schemas.microsoft.com/office/powerpoint/2010/main" val="246405295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2960" y="286605"/>
            <a:ext cx="7543800" cy="1198180"/>
          </a:xfrm>
        </p:spPr>
        <p:txBody>
          <a:bodyPr>
            <a:normAutofit/>
          </a:bodyPr>
          <a:lstStyle/>
          <a:p>
            <a:pPr algn="ctr"/>
            <a:r>
              <a:rPr lang="fr-FR" sz="3600" dirty="0"/>
              <a:t>Une réglementation</a:t>
            </a:r>
            <a:br>
              <a:rPr lang="fr-FR" sz="3600" dirty="0"/>
            </a:br>
            <a:r>
              <a:rPr lang="fr-FR" sz="2800" dirty="0"/>
              <a:t>pertinence des innovations et ouvertures</a:t>
            </a:r>
          </a:p>
        </p:txBody>
      </p:sp>
      <p:sp>
        <p:nvSpPr>
          <p:cNvPr id="3" name="Espace réservé du contenu 2"/>
          <p:cNvSpPr>
            <a:spLocks noGrp="1"/>
          </p:cNvSpPr>
          <p:nvPr>
            <p:ph idx="1"/>
          </p:nvPr>
        </p:nvSpPr>
        <p:spPr>
          <a:xfrm>
            <a:off x="107504" y="1748413"/>
            <a:ext cx="8928992" cy="4560907"/>
          </a:xfrm>
        </p:spPr>
        <p:txBody>
          <a:bodyPr>
            <a:normAutofit fontScale="77500" lnSpcReduction="20000"/>
          </a:bodyPr>
          <a:lstStyle/>
          <a:p>
            <a:pPr marL="0" indent="0" algn="just">
              <a:lnSpc>
                <a:spcPts val="2000"/>
              </a:lnSpc>
              <a:spcBef>
                <a:spcPts val="0"/>
              </a:spcBef>
              <a:spcAft>
                <a:spcPts val="0"/>
              </a:spcAft>
              <a:buNone/>
            </a:pPr>
            <a:r>
              <a:rPr lang="fr-FR" sz="2900" b="1" dirty="0">
                <a:solidFill>
                  <a:schemeClr val="tx1"/>
                </a:solidFill>
                <a:latin typeface="Times New Roman" panose="02020603050405020304" pitchFamily="18" charset="0"/>
                <a:cs typeface="Times New Roman" panose="02020603050405020304" pitchFamily="18" charset="0"/>
              </a:rPr>
              <a:t>UNE CLASSIFICATION DE L’OFFRE </a:t>
            </a:r>
            <a:r>
              <a:rPr lang="fr-FR" sz="2900" b="1" dirty="0" err="1">
                <a:solidFill>
                  <a:schemeClr val="tx1"/>
                </a:solidFill>
                <a:latin typeface="Times New Roman" panose="02020603050405020304" pitchFamily="18" charset="0"/>
                <a:cs typeface="Times New Roman" panose="02020603050405020304" pitchFamily="18" charset="0"/>
              </a:rPr>
              <a:t>ETP</a:t>
            </a:r>
            <a:r>
              <a:rPr lang="fr-FR" sz="2900" b="1" dirty="0">
                <a:solidFill>
                  <a:schemeClr val="tx1"/>
                </a:solidFill>
                <a:latin typeface="Times New Roman" panose="02020603050405020304" pitchFamily="18" charset="0"/>
                <a:cs typeface="Times New Roman" panose="02020603050405020304" pitchFamily="18" charset="0"/>
              </a:rPr>
              <a:t> :</a:t>
            </a:r>
          </a:p>
          <a:p>
            <a:pPr lvl="1" algn="just">
              <a:lnSpc>
                <a:spcPts val="2000"/>
              </a:lnSpc>
              <a:spcBef>
                <a:spcPts val="0"/>
              </a:spcBef>
              <a:spcAft>
                <a:spcPts val="0"/>
              </a:spcAft>
              <a:buClrTx/>
              <a:buFont typeface="Arial" panose="020B0604020202020204" pitchFamily="34" charset="0"/>
              <a:buChar char="•"/>
            </a:pPr>
            <a:r>
              <a:rPr lang="fr-FR" sz="2900" dirty="0" err="1">
                <a:solidFill>
                  <a:schemeClr val="tx1"/>
                </a:solidFill>
                <a:latin typeface="Times New Roman" panose="02020603050405020304" pitchFamily="18" charset="0"/>
                <a:cs typeface="Times New Roman" panose="02020603050405020304" pitchFamily="18" charset="0"/>
              </a:rPr>
              <a:t>PETP</a:t>
            </a:r>
            <a:r>
              <a:rPr lang="fr-FR" sz="2900" dirty="0">
                <a:solidFill>
                  <a:schemeClr val="tx1"/>
                </a:solidFill>
                <a:latin typeface="Times New Roman" panose="02020603050405020304" pitchFamily="18" charset="0"/>
                <a:cs typeface="Times New Roman" panose="02020603050405020304" pitchFamily="18" charset="0"/>
              </a:rPr>
              <a:t> </a:t>
            </a:r>
            <a:r>
              <a:rPr lang="fr-FR" sz="2900" b="1" dirty="0">
                <a:solidFill>
                  <a:schemeClr val="tx1"/>
                </a:solidFill>
                <a:latin typeface="Times New Roman" panose="02020603050405020304" pitchFamily="18" charset="0"/>
                <a:cs typeface="Times New Roman" panose="02020603050405020304" pitchFamily="18" charset="0"/>
              </a:rPr>
              <a:t>autorisés ARS</a:t>
            </a:r>
            <a:r>
              <a:rPr lang="fr-FR" sz="2900" dirty="0">
                <a:solidFill>
                  <a:schemeClr val="tx1"/>
                </a:solidFill>
                <a:latin typeface="Times New Roman" panose="02020603050405020304" pitchFamily="18" charset="0"/>
                <a:cs typeface="Times New Roman" panose="02020603050405020304" pitchFamily="18" charset="0"/>
              </a:rPr>
              <a:t> : patients bénéficiant d’une </a:t>
            </a:r>
            <a:r>
              <a:rPr lang="fr-FR" sz="2900" dirty="0" err="1">
                <a:solidFill>
                  <a:schemeClr val="tx1"/>
                </a:solidFill>
                <a:latin typeface="Times New Roman" panose="02020603050405020304" pitchFamily="18" charset="0"/>
                <a:cs typeface="Times New Roman" panose="02020603050405020304" pitchFamily="18" charset="0"/>
              </a:rPr>
              <a:t>ALD</a:t>
            </a:r>
            <a:r>
              <a:rPr lang="fr-FR" sz="2900" dirty="0">
                <a:solidFill>
                  <a:schemeClr val="tx1"/>
                </a:solidFill>
                <a:latin typeface="Times New Roman" panose="02020603050405020304" pitchFamily="18" charset="0"/>
                <a:cs typeface="Times New Roman" panose="02020603050405020304" pitchFamily="18" charset="0"/>
              </a:rPr>
              <a:t> </a:t>
            </a:r>
          </a:p>
          <a:p>
            <a:pPr lvl="1" algn="just">
              <a:lnSpc>
                <a:spcPts val="2000"/>
              </a:lnSpc>
              <a:spcBef>
                <a:spcPts val="0"/>
              </a:spcBef>
              <a:spcAft>
                <a:spcPts val="0"/>
              </a:spcAft>
              <a:buClrTx/>
              <a:buFont typeface="Arial" panose="020B0604020202020204" pitchFamily="34" charset="0"/>
              <a:buChar char="•"/>
            </a:pPr>
            <a:r>
              <a:rPr lang="fr-FR" sz="2900" dirty="0">
                <a:solidFill>
                  <a:schemeClr val="tx1"/>
                </a:solidFill>
                <a:latin typeface="Times New Roman" panose="02020603050405020304" pitchFamily="18" charset="0"/>
                <a:cs typeface="Times New Roman" panose="02020603050405020304" pitchFamily="18" charset="0"/>
              </a:rPr>
              <a:t>Activités éducatives ciblées, actions d’accompagnement </a:t>
            </a:r>
            <a:r>
              <a:rPr lang="fr-FR" sz="2600" dirty="0">
                <a:solidFill>
                  <a:schemeClr val="tx1"/>
                </a:solidFill>
                <a:latin typeface="Times New Roman" panose="02020603050405020304" pitchFamily="18" charset="0"/>
                <a:cs typeface="Times New Roman" panose="02020603050405020304" pitchFamily="18" charset="0"/>
              </a:rPr>
              <a:t>(</a:t>
            </a:r>
            <a:r>
              <a:rPr lang="fr-FR" sz="2600" dirty="0" err="1">
                <a:solidFill>
                  <a:schemeClr val="tx1"/>
                </a:solidFill>
                <a:latin typeface="Times New Roman" panose="02020603050405020304" pitchFamily="18" charset="0"/>
                <a:cs typeface="Times New Roman" panose="02020603050405020304" pitchFamily="18" charset="0"/>
              </a:rPr>
              <a:t>profamille</a:t>
            </a:r>
            <a:r>
              <a:rPr lang="fr-FR" sz="2600" dirty="0">
                <a:solidFill>
                  <a:schemeClr val="tx1"/>
                </a:solidFill>
                <a:latin typeface="Times New Roman" panose="02020603050405020304" pitchFamily="18" charset="0"/>
                <a:cs typeface="Times New Roman" panose="02020603050405020304" pitchFamily="18" charset="0"/>
              </a:rPr>
              <a:t>)</a:t>
            </a:r>
            <a:r>
              <a:rPr lang="fr-FR" sz="2900" dirty="0">
                <a:solidFill>
                  <a:schemeClr val="tx1"/>
                </a:solidFill>
                <a:latin typeface="Times New Roman" panose="02020603050405020304" pitchFamily="18" charset="0"/>
                <a:cs typeface="Times New Roman" panose="02020603050405020304" pitchFamily="18" charset="0"/>
              </a:rPr>
              <a:t>, actions d’apprentissage</a:t>
            </a:r>
            <a:endParaRPr lang="fr-FR" sz="2900" b="1" dirty="0">
              <a:solidFill>
                <a:schemeClr val="tx1"/>
              </a:solidFill>
              <a:latin typeface="Times New Roman" panose="02020603050405020304" pitchFamily="18" charset="0"/>
              <a:cs typeface="Times New Roman" panose="02020603050405020304" pitchFamily="18" charset="0"/>
            </a:endParaRPr>
          </a:p>
          <a:p>
            <a:pPr marL="0" indent="0" algn="just">
              <a:lnSpc>
                <a:spcPts val="2000"/>
              </a:lnSpc>
              <a:spcBef>
                <a:spcPts val="0"/>
              </a:spcBef>
              <a:spcAft>
                <a:spcPts val="0"/>
              </a:spcAft>
              <a:buNone/>
            </a:pPr>
            <a:r>
              <a:rPr lang="fr-FR" sz="2900" b="1" dirty="0">
                <a:solidFill>
                  <a:schemeClr val="tx1"/>
                </a:solidFill>
                <a:latin typeface="Times New Roman" panose="02020603050405020304" pitchFamily="18" charset="0"/>
                <a:cs typeface="Times New Roman" panose="02020603050405020304" pitchFamily="18" charset="0"/>
              </a:rPr>
              <a:t>UNE COORDINATION</a:t>
            </a:r>
            <a:r>
              <a:rPr lang="fr-FR" sz="2900" dirty="0">
                <a:solidFill>
                  <a:schemeClr val="tx1"/>
                </a:solidFill>
                <a:latin typeface="Times New Roman" panose="02020603050405020304" pitchFamily="18" charset="0"/>
                <a:cs typeface="Times New Roman" panose="02020603050405020304" pitchFamily="18" charset="0"/>
              </a:rPr>
              <a:t> </a:t>
            </a:r>
            <a:r>
              <a:rPr lang="fr-FR" sz="2900" b="1" dirty="0">
                <a:solidFill>
                  <a:schemeClr val="tx1"/>
                </a:solidFill>
                <a:latin typeface="Times New Roman" panose="02020603050405020304" pitchFamily="18" charset="0"/>
                <a:cs typeface="Times New Roman" panose="02020603050405020304" pitchFamily="18" charset="0"/>
              </a:rPr>
              <a:t>DANS LE PARCOURS DE SOIN, l’</a:t>
            </a:r>
            <a:r>
              <a:rPr lang="fr-FR" sz="2900" b="1" dirty="0" err="1">
                <a:solidFill>
                  <a:schemeClr val="tx1"/>
                </a:solidFill>
                <a:latin typeface="Times New Roman" panose="02020603050405020304" pitchFamily="18" charset="0"/>
                <a:cs typeface="Times New Roman" panose="02020603050405020304" pitchFamily="18" charset="0"/>
              </a:rPr>
              <a:t>ETP</a:t>
            </a:r>
            <a:r>
              <a:rPr lang="fr-FR" sz="2900" b="1" dirty="0">
                <a:solidFill>
                  <a:schemeClr val="tx1"/>
                </a:solidFill>
                <a:latin typeface="Times New Roman" panose="02020603050405020304" pitchFamily="18" charset="0"/>
                <a:cs typeface="Times New Roman" panose="02020603050405020304" pitchFamily="18" charset="0"/>
              </a:rPr>
              <a:t> est </a:t>
            </a:r>
            <a:r>
              <a:rPr lang="fr-FR" sz="2900" dirty="0">
                <a:solidFill>
                  <a:schemeClr val="tx1"/>
                </a:solidFill>
                <a:latin typeface="Times New Roman" panose="02020603050405020304" pitchFamily="18" charset="0"/>
                <a:cs typeface="Times New Roman" panose="02020603050405020304" pitchFamily="18" charset="0"/>
              </a:rPr>
              <a:t>:</a:t>
            </a:r>
          </a:p>
          <a:p>
            <a:pPr marL="361950" lvl="1" indent="-180975" algn="just">
              <a:lnSpc>
                <a:spcPts val="2000"/>
              </a:lnSpc>
              <a:spcBef>
                <a:spcPts val="0"/>
              </a:spcBef>
              <a:spcAft>
                <a:spcPts val="0"/>
              </a:spcAft>
              <a:buClrTx/>
              <a:buFont typeface="Arial" panose="020B0604020202020204" pitchFamily="34" charset="0"/>
              <a:buChar char="•"/>
            </a:pPr>
            <a:r>
              <a:rPr lang="fr-FR" sz="2900" dirty="0">
                <a:solidFill>
                  <a:schemeClr val="tx1"/>
                </a:solidFill>
                <a:latin typeface="Times New Roman" panose="02020603050405020304" pitchFamily="18" charset="0"/>
                <a:cs typeface="Times New Roman" panose="02020603050405020304" pitchFamily="18" charset="0"/>
              </a:rPr>
              <a:t>Complémentaire du  traitement médicamenteux et psychothérapique</a:t>
            </a:r>
          </a:p>
          <a:p>
            <a:pPr marL="361950" lvl="1" indent="-180975" algn="just">
              <a:lnSpc>
                <a:spcPts val="2000"/>
              </a:lnSpc>
              <a:spcBef>
                <a:spcPts val="0"/>
              </a:spcBef>
              <a:spcAft>
                <a:spcPts val="0"/>
              </a:spcAft>
              <a:buClrTx/>
              <a:buFont typeface="Arial" panose="020B0604020202020204" pitchFamily="34" charset="0"/>
              <a:buChar char="•"/>
            </a:pPr>
            <a:r>
              <a:rPr lang="fr-FR" sz="2900" dirty="0">
                <a:solidFill>
                  <a:schemeClr val="tx1"/>
                </a:solidFill>
                <a:latin typeface="Times New Roman" panose="02020603050405020304" pitchFamily="18" charset="0"/>
                <a:cs typeface="Times New Roman" panose="02020603050405020304" pitchFamily="18" charset="0"/>
              </a:rPr>
              <a:t>Un des outils</a:t>
            </a:r>
            <a:r>
              <a:rPr lang="fr-FR" sz="2900" b="1" dirty="0">
                <a:solidFill>
                  <a:schemeClr val="tx1"/>
                </a:solidFill>
                <a:latin typeface="Times New Roman" panose="02020603050405020304" pitchFamily="18" charset="0"/>
                <a:cs typeface="Times New Roman" panose="02020603050405020304" pitchFamily="18" charset="0"/>
              </a:rPr>
              <a:t> </a:t>
            </a:r>
            <a:r>
              <a:rPr lang="fr-FR" sz="2900" dirty="0">
                <a:solidFill>
                  <a:schemeClr val="tx1"/>
                </a:solidFill>
                <a:latin typeface="Times New Roman" panose="02020603050405020304" pitchFamily="18" charset="0"/>
                <a:cs typeface="Times New Roman" panose="02020603050405020304" pitchFamily="18" charset="0"/>
              </a:rPr>
              <a:t>des stratégies psychosociales avec lesquelles elle s’articule : avant entraînement aux habiletés sociales / après la remédiation cognitive</a:t>
            </a:r>
          </a:p>
          <a:p>
            <a:pPr marL="200025" lvl="1" indent="-200025" algn="just">
              <a:lnSpc>
                <a:spcPts val="2000"/>
              </a:lnSpc>
              <a:spcBef>
                <a:spcPts val="0"/>
              </a:spcBef>
              <a:spcAft>
                <a:spcPts val="0"/>
              </a:spcAft>
              <a:buClrTx/>
              <a:buNone/>
            </a:pPr>
            <a:r>
              <a:rPr lang="fr-FR" sz="2900" b="1" dirty="0">
                <a:solidFill>
                  <a:schemeClr val="tx1"/>
                </a:solidFill>
                <a:latin typeface="Times New Roman" panose="02020603050405020304" pitchFamily="18" charset="0"/>
                <a:cs typeface="Times New Roman" panose="02020603050405020304" pitchFamily="18" charset="0"/>
              </a:rPr>
              <a:t>OUVERTURE A DE NOUVEAUX ACTEURS :</a:t>
            </a:r>
          </a:p>
          <a:p>
            <a:pPr lvl="1" algn="just">
              <a:lnSpc>
                <a:spcPts val="2000"/>
              </a:lnSpc>
              <a:spcBef>
                <a:spcPts val="0"/>
              </a:spcBef>
              <a:spcAft>
                <a:spcPts val="0"/>
              </a:spcAft>
              <a:buClrTx/>
              <a:buFont typeface="Arial" panose="020B0604020202020204" pitchFamily="34" charset="0"/>
              <a:buChar char="•"/>
            </a:pPr>
            <a:r>
              <a:rPr lang="fr-FR" sz="2900" dirty="0">
                <a:solidFill>
                  <a:schemeClr val="tx1"/>
                </a:solidFill>
                <a:latin typeface="Times New Roman" panose="02020603050405020304" pitchFamily="18" charset="0"/>
                <a:cs typeface="Times New Roman" panose="02020603050405020304" pitchFamily="18" charset="0"/>
              </a:rPr>
              <a:t>Assurée par les professionnels de santé </a:t>
            </a:r>
          </a:p>
          <a:p>
            <a:pPr lvl="1" algn="just">
              <a:lnSpc>
                <a:spcPts val="2000"/>
              </a:lnSpc>
              <a:spcBef>
                <a:spcPts val="0"/>
              </a:spcBef>
              <a:spcAft>
                <a:spcPts val="0"/>
              </a:spcAft>
              <a:buClrTx/>
              <a:buFont typeface="Arial" panose="020B0604020202020204" pitchFamily="34" charset="0"/>
              <a:buChar char="•"/>
            </a:pPr>
            <a:r>
              <a:rPr lang="fr-FR" sz="2900" dirty="0">
                <a:solidFill>
                  <a:schemeClr val="tx1"/>
                </a:solidFill>
                <a:latin typeface="Times New Roman" panose="02020603050405020304" pitchFamily="18" charset="0"/>
                <a:cs typeface="Times New Roman" panose="02020603050405020304" pitchFamily="18" charset="0"/>
              </a:rPr>
              <a:t>Des associations et organismes agrées </a:t>
            </a:r>
          </a:p>
          <a:p>
            <a:pPr lvl="1" algn="just">
              <a:lnSpc>
                <a:spcPts val="2000"/>
              </a:lnSpc>
              <a:spcBef>
                <a:spcPts val="0"/>
              </a:spcBef>
              <a:spcAft>
                <a:spcPts val="0"/>
              </a:spcAft>
              <a:buClrTx/>
              <a:buFont typeface="Arial" panose="020B0604020202020204" pitchFamily="34" charset="0"/>
              <a:buChar char="•"/>
            </a:pPr>
            <a:r>
              <a:rPr lang="fr-FR" sz="2900" dirty="0">
                <a:solidFill>
                  <a:schemeClr val="tx1"/>
                </a:solidFill>
                <a:latin typeface="Times New Roman" panose="02020603050405020304" pitchFamily="18" charset="0"/>
                <a:cs typeface="Times New Roman" panose="02020603050405020304" pitchFamily="18" charset="0"/>
              </a:rPr>
              <a:t>Des patients suivant leur degré d’implication : patients </a:t>
            </a:r>
            <a:r>
              <a:rPr lang="fr-FR" sz="2900" b="1" dirty="0">
                <a:solidFill>
                  <a:schemeClr val="tx1"/>
                </a:solidFill>
                <a:latin typeface="Times New Roman" panose="02020603050405020304" pitchFamily="18" charset="0"/>
                <a:cs typeface="Times New Roman" panose="02020603050405020304" pitchFamily="18" charset="0"/>
              </a:rPr>
              <a:t>témoins</a:t>
            </a:r>
            <a:r>
              <a:rPr lang="fr-FR" sz="2900" dirty="0">
                <a:solidFill>
                  <a:schemeClr val="tx1"/>
                </a:solidFill>
                <a:latin typeface="Times New Roman" panose="02020603050405020304" pitchFamily="18" charset="0"/>
                <a:cs typeface="Times New Roman" panose="02020603050405020304" pitchFamily="18" charset="0"/>
              </a:rPr>
              <a:t> </a:t>
            </a:r>
            <a:r>
              <a:rPr lang="fr-FR" sz="2300" dirty="0">
                <a:solidFill>
                  <a:schemeClr val="tx1"/>
                </a:solidFill>
                <a:latin typeface="Times New Roman" panose="02020603050405020304" pitchFamily="18" charset="0"/>
                <a:cs typeface="Times New Roman" panose="02020603050405020304" pitchFamily="18" charset="0"/>
              </a:rPr>
              <a:t>(action pédagogique, vécu et compétences psychosociales)</a:t>
            </a:r>
            <a:r>
              <a:rPr lang="fr-FR" sz="2900" dirty="0">
                <a:solidFill>
                  <a:schemeClr val="tx1"/>
                </a:solidFill>
                <a:latin typeface="Times New Roman" panose="02020603050405020304" pitchFamily="18" charset="0"/>
                <a:cs typeface="Times New Roman" panose="02020603050405020304" pitchFamily="18" charset="0"/>
              </a:rPr>
              <a:t> / patients </a:t>
            </a:r>
            <a:r>
              <a:rPr lang="fr-FR" sz="2900" b="1" dirty="0">
                <a:solidFill>
                  <a:schemeClr val="tx1"/>
                </a:solidFill>
                <a:latin typeface="Times New Roman" panose="02020603050405020304" pitchFamily="18" charset="0"/>
                <a:cs typeface="Times New Roman" panose="02020603050405020304" pitchFamily="18" charset="0"/>
              </a:rPr>
              <a:t>éducateurs</a:t>
            </a:r>
            <a:r>
              <a:rPr lang="fr-FR" sz="2900" dirty="0">
                <a:solidFill>
                  <a:schemeClr val="tx1"/>
                </a:solidFill>
                <a:latin typeface="Times New Roman" panose="02020603050405020304" pitchFamily="18" charset="0"/>
                <a:cs typeface="Times New Roman" panose="02020603050405020304" pitchFamily="18" charset="0"/>
              </a:rPr>
              <a:t> </a:t>
            </a:r>
            <a:r>
              <a:rPr lang="fr-FR" sz="2300" dirty="0">
                <a:solidFill>
                  <a:schemeClr val="tx1"/>
                </a:solidFill>
                <a:latin typeface="Times New Roman" panose="02020603050405020304" pitchFamily="18" charset="0"/>
                <a:cs typeface="Times New Roman" panose="02020603050405020304" pitchFamily="18" charset="0"/>
              </a:rPr>
              <a:t>(formés 40 h coconstruisent, animent le programme)</a:t>
            </a:r>
          </a:p>
          <a:p>
            <a:pPr lvl="1" algn="just">
              <a:lnSpc>
                <a:spcPts val="2000"/>
              </a:lnSpc>
              <a:spcBef>
                <a:spcPts val="0"/>
              </a:spcBef>
              <a:spcAft>
                <a:spcPts val="0"/>
              </a:spcAft>
              <a:buClrTx/>
              <a:buFont typeface="Arial" panose="020B0604020202020204" pitchFamily="34" charset="0"/>
              <a:buChar char="•"/>
            </a:pPr>
            <a:r>
              <a:rPr lang="fr-FR" sz="2900" dirty="0">
                <a:solidFill>
                  <a:schemeClr val="tx1"/>
                </a:solidFill>
                <a:latin typeface="Times New Roman" panose="02020603050405020304" pitchFamily="18" charset="0"/>
                <a:cs typeface="Times New Roman" panose="02020603050405020304" pitchFamily="18" charset="0"/>
              </a:rPr>
              <a:t>Pluridisciplinarité en rapport avec la vie de la personne</a:t>
            </a:r>
          </a:p>
          <a:p>
            <a:pPr marL="0" indent="0" algn="just">
              <a:lnSpc>
                <a:spcPts val="2000"/>
              </a:lnSpc>
              <a:spcBef>
                <a:spcPts val="0"/>
              </a:spcBef>
              <a:spcAft>
                <a:spcPts val="0"/>
              </a:spcAft>
              <a:buNone/>
            </a:pPr>
            <a:r>
              <a:rPr lang="fr-FR" sz="2900" b="1" dirty="0">
                <a:solidFill>
                  <a:schemeClr val="tx1"/>
                </a:solidFill>
                <a:latin typeface="Times New Roman" panose="02020603050405020304" pitchFamily="18" charset="0"/>
                <a:cs typeface="Times New Roman" panose="02020603050405020304" pitchFamily="18" charset="0"/>
              </a:rPr>
              <a:t>OUVERTURE A DE NOUVELLES TECHNIQUES </a:t>
            </a:r>
            <a:r>
              <a:rPr lang="fr-FR" sz="2900" dirty="0">
                <a:solidFill>
                  <a:schemeClr val="tx1"/>
                </a:solidFill>
                <a:latin typeface="Times New Roman" panose="02020603050405020304" pitchFamily="18" charset="0"/>
                <a:cs typeface="Times New Roman" panose="02020603050405020304" pitchFamily="18" charset="0"/>
              </a:rPr>
              <a:t>associant pédagogie et soins</a:t>
            </a:r>
            <a:endParaRPr lang="fr-FR" sz="2200" b="1" dirty="0">
              <a:solidFill>
                <a:schemeClr val="tx1"/>
              </a:solidFill>
              <a:latin typeface="Times New Roman" panose="02020603050405020304" pitchFamily="18" charset="0"/>
              <a:cs typeface="Times New Roman" panose="02020603050405020304" pitchFamily="18" charset="0"/>
            </a:endParaRPr>
          </a:p>
        </p:txBody>
      </p:sp>
      <p:sp>
        <p:nvSpPr>
          <p:cNvPr id="4" name="Espace réservé du pied de page 3"/>
          <p:cNvSpPr>
            <a:spLocks noGrp="1"/>
          </p:cNvSpPr>
          <p:nvPr>
            <p:ph type="ftr" sz="quarter" idx="11"/>
          </p:nvPr>
        </p:nvSpPr>
        <p:spPr/>
        <p:txBody>
          <a:bodyPr/>
          <a:lstStyle/>
          <a:p>
            <a:r>
              <a:rPr lang="fr-FR" b="1">
                <a:solidFill>
                  <a:schemeClr val="bg1"/>
                </a:solidFill>
              </a:rPr>
              <a:t>© www.drbarbaracombes.com</a:t>
            </a:r>
            <a:endParaRPr lang="fr-FR" b="1" dirty="0">
              <a:solidFill>
                <a:schemeClr val="bg1"/>
              </a:solidFill>
            </a:endParaRPr>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6</a:t>
            </a:fld>
            <a:endParaRPr lang="fr-BE" dirty="0"/>
          </a:p>
        </p:txBody>
      </p:sp>
    </p:spTree>
    <p:extLst>
      <p:ext uri="{BB962C8B-B14F-4D97-AF65-F5344CB8AC3E}">
        <p14:creationId xmlns:p14="http://schemas.microsoft.com/office/powerpoint/2010/main" val="362416078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normAutofit/>
          </a:bodyPr>
          <a:lstStyle/>
          <a:p>
            <a:pPr algn="ctr"/>
            <a:r>
              <a:rPr lang="fr-FR" b="1" dirty="0">
                <a:solidFill>
                  <a:srgbClr val="FF3300"/>
                </a:solidFill>
              </a:rPr>
              <a:t>PERTINENCE DE L’</a:t>
            </a:r>
            <a:r>
              <a:rPr lang="fr-FR" b="1" dirty="0" err="1">
                <a:solidFill>
                  <a:srgbClr val="FF3300"/>
                </a:solidFill>
              </a:rPr>
              <a:t>ETP</a:t>
            </a:r>
            <a:r>
              <a:rPr lang="fr-FR" b="1" dirty="0">
                <a:solidFill>
                  <a:srgbClr val="FF3300"/>
                </a:solidFill>
              </a:rPr>
              <a:t> </a:t>
            </a:r>
            <a:br>
              <a:rPr lang="fr-FR" b="1" dirty="0">
                <a:solidFill>
                  <a:srgbClr val="FF3300"/>
                </a:solidFill>
              </a:rPr>
            </a:br>
            <a:r>
              <a:rPr lang="fr-FR" b="1" dirty="0">
                <a:solidFill>
                  <a:srgbClr val="FF3300"/>
                </a:solidFill>
              </a:rPr>
              <a:t>EN PSYCHIATRIE? </a:t>
            </a:r>
            <a:br>
              <a:rPr lang="fr-FR" b="1" dirty="0">
                <a:solidFill>
                  <a:srgbClr val="FF3300"/>
                </a:solidFill>
              </a:rPr>
            </a:br>
            <a:endParaRPr lang="fr-FR" b="1" dirty="0">
              <a:solidFill>
                <a:srgbClr val="FF3300"/>
              </a:solidFill>
            </a:endParaRPr>
          </a:p>
        </p:txBody>
      </p:sp>
      <p:sp>
        <p:nvSpPr>
          <p:cNvPr id="6" name="Espace réservé du contenu 5"/>
          <p:cNvSpPr>
            <a:spLocks noGrp="1"/>
          </p:cNvSpPr>
          <p:nvPr>
            <p:ph type="body" idx="1"/>
          </p:nvPr>
        </p:nvSpPr>
        <p:spPr>
          <a:xfrm>
            <a:off x="822960" y="4453128"/>
            <a:ext cx="7543800" cy="1568160"/>
          </a:xfrm>
        </p:spPr>
        <p:txBody>
          <a:bodyPr>
            <a:normAutofit fontScale="92500" lnSpcReduction="20000"/>
          </a:bodyPr>
          <a:lstStyle/>
          <a:p>
            <a:pPr marL="0" indent="0">
              <a:buNone/>
            </a:pPr>
            <a:endParaRPr lang="fr-FR" dirty="0"/>
          </a:p>
          <a:p>
            <a:r>
              <a:rPr lang="fr-FR" sz="1900" b="1" cap="none" dirty="0"/>
              <a:t>Une vraie question</a:t>
            </a:r>
          </a:p>
          <a:p>
            <a:r>
              <a:rPr lang="fr-FR" sz="1900" b="1" cap="none" dirty="0" err="1"/>
              <a:t>ETP</a:t>
            </a:r>
            <a:r>
              <a:rPr lang="fr-FR" sz="1900" b="1" cap="none" dirty="0"/>
              <a:t> psychiatrique/</a:t>
            </a:r>
            <a:r>
              <a:rPr lang="fr-FR" sz="1900" b="1" cap="none" dirty="0" err="1"/>
              <a:t>ETP</a:t>
            </a:r>
            <a:r>
              <a:rPr lang="fr-FR" sz="1900" b="1" cap="none" dirty="0"/>
              <a:t> somatique différentes?</a:t>
            </a:r>
          </a:p>
          <a:p>
            <a:r>
              <a:rPr lang="fr-FR" sz="1900" b="1" cap="none" dirty="0"/>
              <a:t>Préférence de certains pour la psychoéducation</a:t>
            </a:r>
          </a:p>
          <a:p>
            <a:endParaRPr lang="fr-FR" sz="1800" dirty="0"/>
          </a:p>
        </p:txBody>
      </p:sp>
      <p:sp>
        <p:nvSpPr>
          <p:cNvPr id="3" name="Espace réservé du pied de page 2"/>
          <p:cNvSpPr>
            <a:spLocks noGrp="1"/>
          </p:cNvSpPr>
          <p:nvPr>
            <p:ph type="ftr" sz="quarter" idx="11"/>
          </p:nvPr>
        </p:nvSpPr>
        <p:spPr/>
        <p:txBody>
          <a:bodyPr/>
          <a:lstStyle/>
          <a:p>
            <a:r>
              <a:rPr lang="fr-FR" b="1"/>
              <a:t>© www.drbarbaracombes.com</a:t>
            </a:r>
            <a:endParaRPr lang="fr-FR" b="1"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7</a:t>
            </a:fld>
            <a:endParaRPr lang="fr-BE" dirty="0"/>
          </a:p>
        </p:txBody>
      </p:sp>
    </p:spTree>
    <p:extLst>
      <p:ext uri="{BB962C8B-B14F-4D97-AF65-F5344CB8AC3E}">
        <p14:creationId xmlns:p14="http://schemas.microsoft.com/office/powerpoint/2010/main" val="263342414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2960" y="286605"/>
            <a:ext cx="7543800" cy="1054164"/>
          </a:xfrm>
        </p:spPr>
        <p:txBody>
          <a:bodyPr>
            <a:normAutofit/>
          </a:bodyPr>
          <a:lstStyle/>
          <a:p>
            <a:pPr algn="ctr"/>
            <a:r>
              <a:rPr lang="fr-FR" sz="3600" dirty="0">
                <a:solidFill>
                  <a:srgbClr val="FF3300"/>
                </a:solidFill>
              </a:rPr>
              <a:t>Une vraie question </a:t>
            </a:r>
          </a:p>
        </p:txBody>
      </p:sp>
      <p:sp>
        <p:nvSpPr>
          <p:cNvPr id="3" name="Espace réservé du contenu 2"/>
          <p:cNvSpPr>
            <a:spLocks noGrp="1"/>
          </p:cNvSpPr>
          <p:nvPr>
            <p:ph idx="1"/>
          </p:nvPr>
        </p:nvSpPr>
        <p:spPr>
          <a:xfrm>
            <a:off x="179512" y="1845734"/>
            <a:ext cx="8784975" cy="4391578"/>
          </a:xfrm>
        </p:spPr>
        <p:txBody>
          <a:bodyPr>
            <a:normAutofit/>
          </a:bodyPr>
          <a:lstStyle/>
          <a:p>
            <a:pPr marL="201168" lvl="1" indent="0" algn="just">
              <a:buNone/>
            </a:pPr>
            <a:r>
              <a:rPr lang="fr-FR" sz="2400" b="1" dirty="0" err="1">
                <a:solidFill>
                  <a:schemeClr val="tx1"/>
                </a:solidFill>
                <a:latin typeface="Times New Roman" panose="02020603050405020304" pitchFamily="18" charset="0"/>
                <a:cs typeface="Times New Roman" panose="02020603050405020304" pitchFamily="18" charset="0"/>
              </a:rPr>
              <a:t>PETP</a:t>
            </a:r>
            <a:r>
              <a:rPr lang="fr-FR" sz="2400" b="1" dirty="0">
                <a:solidFill>
                  <a:schemeClr val="tx1"/>
                </a:solidFill>
                <a:latin typeface="Times New Roman" panose="02020603050405020304" pitchFamily="18" charset="0"/>
                <a:cs typeface="Times New Roman" panose="02020603050405020304" pitchFamily="18" charset="0"/>
              </a:rPr>
              <a:t> EN MP 2015 :</a:t>
            </a:r>
          </a:p>
          <a:p>
            <a:pPr lvl="1" algn="just">
              <a:buClrTx/>
              <a:buFont typeface="Arial" panose="020B0604020202020204" pitchFamily="34" charset="0"/>
              <a:buChar char="•"/>
            </a:pPr>
            <a:r>
              <a:rPr lang="fr-FR" sz="2200" dirty="0">
                <a:solidFill>
                  <a:schemeClr val="tx1"/>
                </a:solidFill>
                <a:latin typeface="Times New Roman" panose="02020603050405020304" pitchFamily="18" charset="0"/>
                <a:cs typeface="Times New Roman" panose="02020603050405020304" pitchFamily="18" charset="0"/>
              </a:rPr>
              <a:t>215 </a:t>
            </a:r>
            <a:r>
              <a:rPr lang="fr-FR" sz="2200" dirty="0" err="1">
                <a:solidFill>
                  <a:schemeClr val="tx1"/>
                </a:solidFill>
                <a:latin typeface="Times New Roman" panose="02020603050405020304" pitchFamily="18" charset="0"/>
                <a:cs typeface="Times New Roman" panose="02020603050405020304" pitchFamily="18" charset="0"/>
              </a:rPr>
              <a:t>PETP</a:t>
            </a:r>
            <a:r>
              <a:rPr lang="fr-FR" sz="2200" dirty="0">
                <a:solidFill>
                  <a:schemeClr val="tx1"/>
                </a:solidFill>
                <a:latin typeface="Times New Roman" panose="02020603050405020304" pitchFamily="18" charset="0"/>
                <a:cs typeface="Times New Roman" panose="02020603050405020304" pitchFamily="18" charset="0"/>
              </a:rPr>
              <a:t> (19027 bénéficiaires) dont 10 en psychiatrie (7 en HG, 1 en Gers, Tarn, Aveyron). </a:t>
            </a:r>
          </a:p>
          <a:p>
            <a:pPr marL="201168" lvl="1" indent="0" algn="just">
              <a:buClrTx/>
              <a:buNone/>
            </a:pPr>
            <a:r>
              <a:rPr lang="fr-FR" sz="2200" b="1" dirty="0">
                <a:solidFill>
                  <a:schemeClr val="tx1"/>
                </a:solidFill>
                <a:latin typeface="Times New Roman" panose="02020603050405020304" pitchFamily="18" charset="0"/>
                <a:cs typeface="Times New Roman" panose="02020603050405020304" pitchFamily="18" charset="0"/>
              </a:rPr>
              <a:t>EN FRANCE &lt;50 PROGRAMMES  </a:t>
            </a:r>
            <a:r>
              <a:rPr lang="fr-FR" sz="2200" dirty="0">
                <a:solidFill>
                  <a:schemeClr val="tx1"/>
                </a:solidFill>
                <a:latin typeface="Times New Roman" panose="02020603050405020304" pitchFamily="18" charset="0"/>
                <a:cs typeface="Times New Roman" panose="02020603050405020304" pitchFamily="18" charset="0"/>
              </a:rPr>
              <a:t>en psychiatrie labélisés par les ARS ; recensement 02/2017.</a:t>
            </a:r>
          </a:p>
          <a:p>
            <a:pPr marL="201168" lvl="1" indent="0" algn="just">
              <a:buClrTx/>
              <a:buNone/>
            </a:pPr>
            <a:r>
              <a:rPr lang="fr-FR" sz="2200" b="1" dirty="0">
                <a:solidFill>
                  <a:schemeClr val="tx1"/>
                </a:solidFill>
                <a:latin typeface="Times New Roman" panose="02020603050405020304" pitchFamily="18" charset="0"/>
                <a:cs typeface="Times New Roman" panose="02020603050405020304" pitchFamily="18" charset="0"/>
              </a:rPr>
              <a:t>CHU TOULOUSE</a:t>
            </a:r>
          </a:p>
          <a:p>
            <a:pPr lvl="1" algn="just">
              <a:buClrTx/>
              <a:buFont typeface="Arial" panose="020B0604020202020204" pitchFamily="34" charset="0"/>
              <a:buChar char="•"/>
            </a:pPr>
            <a:r>
              <a:rPr lang="fr-FR" sz="2200" dirty="0">
                <a:solidFill>
                  <a:schemeClr val="tx1"/>
                </a:solidFill>
                <a:latin typeface="Times New Roman" panose="02020603050405020304" pitchFamily="18" charset="0"/>
                <a:cs typeface="Times New Roman" panose="02020603050405020304" pitchFamily="18" charset="0"/>
              </a:rPr>
              <a:t>Une </a:t>
            </a:r>
            <a:r>
              <a:rPr lang="fr-FR" sz="2200" dirty="0" err="1">
                <a:solidFill>
                  <a:schemeClr val="tx1"/>
                </a:solidFill>
                <a:latin typeface="Times New Roman" panose="02020603050405020304" pitchFamily="18" charset="0"/>
                <a:cs typeface="Times New Roman" panose="02020603050405020304" pitchFamily="18" charset="0"/>
              </a:rPr>
              <a:t>UTEP</a:t>
            </a:r>
            <a:r>
              <a:rPr lang="fr-FR" sz="2200" dirty="0">
                <a:solidFill>
                  <a:schemeClr val="tx1"/>
                </a:solidFill>
                <a:latin typeface="Times New Roman" panose="02020603050405020304" pitchFamily="18" charset="0"/>
                <a:cs typeface="Times New Roman" panose="02020603050405020304" pitchFamily="18" charset="0"/>
              </a:rPr>
              <a:t> pathologie somatique</a:t>
            </a:r>
          </a:p>
          <a:p>
            <a:pPr marL="201168" lvl="1" indent="0" algn="just">
              <a:buClrTx/>
              <a:buNone/>
            </a:pPr>
            <a:r>
              <a:rPr lang="fr-FR" sz="2200" b="1" dirty="0">
                <a:solidFill>
                  <a:schemeClr val="tx1"/>
                </a:solidFill>
                <a:latin typeface="Times New Roman" panose="02020603050405020304" pitchFamily="18" charset="0"/>
                <a:cs typeface="Times New Roman" panose="02020603050405020304" pitchFamily="18" charset="0"/>
              </a:rPr>
              <a:t>POURTANT</a:t>
            </a:r>
          </a:p>
          <a:p>
            <a:pPr lvl="1" algn="just">
              <a:buClrTx/>
              <a:buFont typeface="Arial" panose="020B0604020202020204" pitchFamily="34" charset="0"/>
              <a:buChar char="•"/>
            </a:pPr>
            <a:r>
              <a:rPr lang="fr-FR" sz="2200" dirty="0">
                <a:solidFill>
                  <a:schemeClr val="tx1"/>
                </a:solidFill>
                <a:latin typeface="Times New Roman" panose="02020603050405020304" pitchFamily="18" charset="0"/>
                <a:cs typeface="Times New Roman" panose="02020603050405020304" pitchFamily="18" charset="0"/>
              </a:rPr>
              <a:t>Pour exemple : le trouble bipolaire, pathologie chronique psychiatrique touche 3 à 5 % de la population française. Il représente la 6</a:t>
            </a:r>
            <a:r>
              <a:rPr lang="fr-FR" sz="2200" baseline="30000" dirty="0">
                <a:solidFill>
                  <a:schemeClr val="tx1"/>
                </a:solidFill>
                <a:latin typeface="Times New Roman" panose="02020603050405020304" pitchFamily="18" charset="0"/>
                <a:cs typeface="Times New Roman" panose="02020603050405020304" pitchFamily="18" charset="0"/>
              </a:rPr>
              <a:t>ème</a:t>
            </a:r>
            <a:r>
              <a:rPr lang="fr-FR" sz="2200" dirty="0">
                <a:solidFill>
                  <a:schemeClr val="tx1"/>
                </a:solidFill>
                <a:latin typeface="Times New Roman" panose="02020603050405020304" pitchFamily="18" charset="0"/>
                <a:cs typeface="Times New Roman" panose="02020603050405020304" pitchFamily="18" charset="0"/>
              </a:rPr>
              <a:t> cause de handicap dans le monde selon l’OMS.</a:t>
            </a:r>
          </a:p>
        </p:txBody>
      </p:sp>
      <p:sp>
        <p:nvSpPr>
          <p:cNvPr id="4" name="Espace réservé du pied de page 3"/>
          <p:cNvSpPr>
            <a:spLocks noGrp="1"/>
          </p:cNvSpPr>
          <p:nvPr>
            <p:ph type="ftr" sz="quarter" idx="11"/>
          </p:nvPr>
        </p:nvSpPr>
        <p:spPr/>
        <p:txBody>
          <a:bodyPr/>
          <a:lstStyle/>
          <a:p>
            <a:r>
              <a:rPr lang="fr-FR" b="1" dirty="0"/>
              <a:t>© www.drbarbaracombes.com</a:t>
            </a:r>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8</a:t>
            </a:fld>
            <a:endParaRPr lang="fr-BE" dirty="0"/>
          </a:p>
        </p:txBody>
      </p:sp>
    </p:spTree>
    <p:extLst>
      <p:ext uri="{BB962C8B-B14F-4D97-AF65-F5344CB8AC3E}">
        <p14:creationId xmlns:p14="http://schemas.microsoft.com/office/powerpoint/2010/main" val="150609813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91264" cy="1584175"/>
          </a:xfrm>
        </p:spPr>
        <p:txBody>
          <a:bodyPr>
            <a:normAutofit/>
          </a:bodyPr>
          <a:lstStyle/>
          <a:p>
            <a:pPr algn="ctr"/>
            <a:r>
              <a:rPr lang="fr-FR" sz="3600" b="1" dirty="0" err="1">
                <a:solidFill>
                  <a:srgbClr val="FF3300"/>
                </a:solidFill>
                <a:latin typeface="Times New Roman" panose="02020603050405020304" pitchFamily="18" charset="0"/>
                <a:cs typeface="Times New Roman" panose="02020603050405020304" pitchFamily="18" charset="0"/>
              </a:rPr>
              <a:t>ETP</a:t>
            </a:r>
            <a:r>
              <a:rPr lang="fr-FR" sz="3600" b="1" dirty="0">
                <a:solidFill>
                  <a:srgbClr val="FF3300"/>
                </a:solidFill>
                <a:latin typeface="Times New Roman" panose="02020603050405020304" pitchFamily="18" charset="0"/>
                <a:cs typeface="Times New Roman" panose="02020603050405020304" pitchFamily="18" charset="0"/>
              </a:rPr>
              <a:t> psychiatrique / </a:t>
            </a:r>
            <a:r>
              <a:rPr lang="fr-FR" sz="3600" b="1" dirty="0" err="1">
                <a:solidFill>
                  <a:srgbClr val="FF3300"/>
                </a:solidFill>
                <a:latin typeface="Times New Roman" panose="02020603050405020304" pitchFamily="18" charset="0"/>
                <a:cs typeface="Times New Roman" panose="02020603050405020304" pitchFamily="18" charset="0"/>
              </a:rPr>
              <a:t>ETP</a:t>
            </a:r>
            <a:r>
              <a:rPr lang="fr-FR" sz="3600" b="1" dirty="0">
                <a:solidFill>
                  <a:srgbClr val="FF3300"/>
                </a:solidFill>
                <a:latin typeface="Times New Roman" panose="02020603050405020304" pitchFamily="18" charset="0"/>
                <a:cs typeface="Times New Roman" panose="02020603050405020304" pitchFamily="18" charset="0"/>
              </a:rPr>
              <a:t> somatique </a:t>
            </a:r>
            <a:r>
              <a:rPr lang="fr-FR" sz="3600" dirty="0"/>
              <a:t>différentes </a:t>
            </a:r>
            <a:r>
              <a:rPr lang="fr-FR" sz="3600" b="1" dirty="0">
                <a:solidFill>
                  <a:srgbClr val="FF3300"/>
                </a:solidFill>
                <a:latin typeface="Times New Roman" panose="02020603050405020304" pitchFamily="18" charset="0"/>
                <a:cs typeface="Times New Roman" panose="02020603050405020304" pitchFamily="18" charset="0"/>
              </a:rPr>
              <a:t>?</a:t>
            </a:r>
          </a:p>
        </p:txBody>
      </p:sp>
      <p:sp>
        <p:nvSpPr>
          <p:cNvPr id="3" name="Espace réservé du contenu 2"/>
          <p:cNvSpPr>
            <a:spLocks noGrp="1"/>
          </p:cNvSpPr>
          <p:nvPr>
            <p:ph idx="1"/>
          </p:nvPr>
        </p:nvSpPr>
        <p:spPr>
          <a:xfrm>
            <a:off x="179512" y="2132856"/>
            <a:ext cx="8856984" cy="4104456"/>
          </a:xfrm>
        </p:spPr>
        <p:txBody>
          <a:bodyPr>
            <a:noAutofit/>
          </a:bodyPr>
          <a:lstStyle/>
          <a:p>
            <a:pPr marL="201168" lvl="1" indent="0" algn="just">
              <a:lnSpc>
                <a:spcPct val="100000"/>
              </a:lnSpc>
              <a:spcBef>
                <a:spcPts val="0"/>
              </a:spcBef>
              <a:spcAft>
                <a:spcPts val="0"/>
              </a:spcAft>
              <a:buClrTx/>
              <a:buNone/>
            </a:pPr>
            <a:r>
              <a:rPr lang="fr-FR" sz="2400" b="1" dirty="0">
                <a:solidFill>
                  <a:schemeClr val="tx1"/>
                </a:solidFill>
                <a:latin typeface="Times New Roman" panose="02020603050405020304" pitchFamily="18" charset="0"/>
                <a:cs typeface="Times New Roman" panose="02020603050405020304" pitchFamily="18" charset="0"/>
              </a:rPr>
              <a:t>DES DOMAINES DE SANTÉ PRIORITAIRES POUR L’</a:t>
            </a:r>
            <a:r>
              <a:rPr lang="fr-FR" sz="2400" b="1" dirty="0" err="1">
                <a:solidFill>
                  <a:schemeClr val="tx1"/>
                </a:solidFill>
                <a:latin typeface="Times New Roman" panose="02020603050405020304" pitchFamily="18" charset="0"/>
                <a:cs typeface="Times New Roman" panose="02020603050405020304" pitchFamily="18" charset="0"/>
              </a:rPr>
              <a:t>ETP</a:t>
            </a:r>
            <a:r>
              <a:rPr lang="fr-FR" sz="2400" dirty="0">
                <a:solidFill>
                  <a:schemeClr val="tx1"/>
                </a:solidFill>
                <a:latin typeface="Times New Roman" panose="02020603050405020304" pitchFamily="18" charset="0"/>
                <a:cs typeface="Times New Roman" panose="02020603050405020304" pitchFamily="18" charset="0"/>
              </a:rPr>
              <a:t> : Diabète-Nutrition, pathologies cardio-vasculaires, pathologies </a:t>
            </a:r>
            <a:r>
              <a:rPr lang="fr-FR" sz="2400" dirty="0" err="1">
                <a:solidFill>
                  <a:schemeClr val="tx1"/>
                </a:solidFill>
                <a:latin typeface="Times New Roman" panose="02020603050405020304" pitchFamily="18" charset="0"/>
                <a:cs typeface="Times New Roman" panose="02020603050405020304" pitchFamily="18" charset="0"/>
              </a:rPr>
              <a:t>respi-ratoires</a:t>
            </a:r>
            <a:endParaRPr lang="fr-FR" sz="2400" dirty="0">
              <a:solidFill>
                <a:schemeClr val="tx1"/>
              </a:solidFill>
              <a:latin typeface="Times New Roman" panose="02020603050405020304" pitchFamily="18" charset="0"/>
              <a:cs typeface="Times New Roman" panose="02020603050405020304" pitchFamily="18" charset="0"/>
            </a:endParaRPr>
          </a:p>
          <a:p>
            <a:pPr marL="201168" lvl="1" indent="0" algn="just">
              <a:lnSpc>
                <a:spcPct val="100000"/>
              </a:lnSpc>
              <a:spcBef>
                <a:spcPts val="0"/>
              </a:spcBef>
              <a:spcAft>
                <a:spcPts val="0"/>
              </a:spcAft>
              <a:buClrTx/>
              <a:buNone/>
            </a:pPr>
            <a:endParaRPr lang="fr-FR" sz="2400" dirty="0">
              <a:solidFill>
                <a:schemeClr val="tx1"/>
              </a:solidFill>
              <a:latin typeface="Times New Roman" panose="02020603050405020304" pitchFamily="18" charset="0"/>
              <a:cs typeface="Times New Roman" panose="02020603050405020304" pitchFamily="18" charset="0"/>
            </a:endParaRPr>
          </a:p>
          <a:p>
            <a:pPr marL="201168" lvl="1" indent="0" algn="just">
              <a:lnSpc>
                <a:spcPct val="100000"/>
              </a:lnSpc>
              <a:spcBef>
                <a:spcPts val="0"/>
              </a:spcBef>
              <a:spcAft>
                <a:spcPts val="0"/>
              </a:spcAft>
              <a:buClrTx/>
              <a:buNone/>
            </a:pPr>
            <a:r>
              <a:rPr lang="fr-FR" sz="2400" b="1" dirty="0">
                <a:solidFill>
                  <a:schemeClr val="tx1"/>
                </a:solidFill>
                <a:latin typeface="Times New Roman" panose="02020603050405020304" pitchFamily="18" charset="0"/>
                <a:cs typeface="Times New Roman" panose="02020603050405020304" pitchFamily="18" charset="0"/>
              </a:rPr>
              <a:t>1 </a:t>
            </a:r>
            <a:r>
              <a:rPr lang="fr-FR" sz="2400" b="1" dirty="0" err="1">
                <a:solidFill>
                  <a:schemeClr val="tx1"/>
                </a:solidFill>
                <a:latin typeface="Times New Roman" panose="02020603050405020304" pitchFamily="18" charset="0"/>
                <a:cs typeface="Times New Roman" panose="02020603050405020304" pitchFamily="18" charset="0"/>
              </a:rPr>
              <a:t>ALD</a:t>
            </a:r>
            <a:r>
              <a:rPr lang="fr-FR" sz="2400" dirty="0">
                <a:solidFill>
                  <a:schemeClr val="tx1"/>
                </a:solidFill>
                <a:latin typeface="Times New Roman" panose="02020603050405020304" pitchFamily="18" charset="0"/>
                <a:cs typeface="Times New Roman" panose="02020603050405020304" pitchFamily="18" charset="0"/>
              </a:rPr>
              <a:t>, la  23 pour toutes les pathologies psychiatriques</a:t>
            </a:r>
          </a:p>
          <a:p>
            <a:pPr marL="201168" lvl="1" indent="0" algn="just">
              <a:lnSpc>
                <a:spcPct val="100000"/>
              </a:lnSpc>
              <a:spcBef>
                <a:spcPts val="0"/>
              </a:spcBef>
              <a:spcAft>
                <a:spcPts val="0"/>
              </a:spcAft>
              <a:buClrTx/>
              <a:buNone/>
            </a:pPr>
            <a:endParaRPr lang="fr-FR" sz="2400" dirty="0">
              <a:solidFill>
                <a:schemeClr val="tx1"/>
              </a:solidFill>
              <a:latin typeface="Times New Roman" panose="02020603050405020304" pitchFamily="18" charset="0"/>
              <a:cs typeface="Times New Roman" panose="02020603050405020304" pitchFamily="18" charset="0"/>
            </a:endParaRPr>
          </a:p>
          <a:p>
            <a:pPr marL="201168" lvl="1" indent="0" algn="just">
              <a:lnSpc>
                <a:spcPct val="100000"/>
              </a:lnSpc>
              <a:spcBef>
                <a:spcPts val="0"/>
              </a:spcBef>
              <a:spcAft>
                <a:spcPts val="0"/>
              </a:spcAft>
              <a:buClrTx/>
              <a:buNone/>
            </a:pPr>
            <a:r>
              <a:rPr lang="fr-FR" sz="2400" b="1" dirty="0">
                <a:solidFill>
                  <a:schemeClr val="tx1"/>
                </a:solidFill>
                <a:latin typeface="Times New Roman" panose="02020603050405020304" pitchFamily="18" charset="0"/>
                <a:cs typeface="Times New Roman" panose="02020603050405020304" pitchFamily="18" charset="0"/>
              </a:rPr>
              <a:t>LA MALLETTE DE SOIN DE PSYCHIATRIE </a:t>
            </a:r>
            <a:r>
              <a:rPr lang="fr-FR" sz="2400" dirty="0">
                <a:solidFill>
                  <a:schemeClr val="tx1"/>
                </a:solidFill>
                <a:latin typeface="Times New Roman" panose="02020603050405020304" pitchFamily="18" charset="0"/>
                <a:cs typeface="Times New Roman" panose="02020603050405020304" pitchFamily="18" charset="0"/>
              </a:rPr>
              <a:t>comprenait déjà des </a:t>
            </a:r>
            <a:r>
              <a:rPr lang="fr-FR" sz="2400" b="1" dirty="0">
                <a:solidFill>
                  <a:schemeClr val="tx1"/>
                </a:solidFill>
                <a:latin typeface="Times New Roman" panose="02020603050405020304" pitchFamily="18" charset="0"/>
                <a:cs typeface="Times New Roman" panose="02020603050405020304" pitchFamily="18" charset="0"/>
              </a:rPr>
              <a:t>outils</a:t>
            </a:r>
            <a:r>
              <a:rPr lang="fr-FR" sz="2400" dirty="0">
                <a:solidFill>
                  <a:schemeClr val="tx1"/>
                </a:solidFill>
                <a:latin typeface="Times New Roman" panose="02020603050405020304" pitchFamily="18" charset="0"/>
                <a:cs typeface="Times New Roman" panose="02020603050405020304" pitchFamily="18" charset="0"/>
              </a:rPr>
              <a:t> d’accompagnement aux habilités et à l’insertion sociales, d’entretien motivationnel, de remédiation cognitive, groupe éducatif lithium 1980… et des </a:t>
            </a:r>
            <a:r>
              <a:rPr lang="fr-FR" sz="2400" b="1" dirty="0">
                <a:solidFill>
                  <a:schemeClr val="tx1"/>
                </a:solidFill>
                <a:latin typeface="Times New Roman" panose="02020603050405020304" pitchFamily="18" charset="0"/>
                <a:cs typeface="Times New Roman" panose="02020603050405020304" pitchFamily="18" charset="0"/>
              </a:rPr>
              <a:t>lieux</a:t>
            </a:r>
            <a:r>
              <a:rPr lang="fr-FR" sz="2400" dirty="0">
                <a:solidFill>
                  <a:schemeClr val="tx1"/>
                </a:solidFill>
                <a:latin typeface="Times New Roman" panose="02020603050405020304" pitchFamily="18" charset="0"/>
                <a:cs typeface="Times New Roman" panose="02020603050405020304" pitchFamily="18" charset="0"/>
              </a:rPr>
              <a:t> frontières avec le soin (</a:t>
            </a:r>
            <a:r>
              <a:rPr lang="fr-FR" sz="2400" dirty="0" err="1">
                <a:solidFill>
                  <a:schemeClr val="tx1"/>
                </a:solidFill>
                <a:latin typeface="Times New Roman" panose="02020603050405020304" pitchFamily="18" charset="0"/>
                <a:cs typeface="Times New Roman" panose="02020603050405020304" pitchFamily="18" charset="0"/>
              </a:rPr>
              <a:t>CMP</a:t>
            </a:r>
            <a:r>
              <a:rPr lang="fr-FR" sz="2400" dirty="0">
                <a:solidFill>
                  <a:schemeClr val="tx1"/>
                </a:solidFill>
                <a:latin typeface="Times New Roman" panose="02020603050405020304" pitchFamily="18" charset="0"/>
                <a:cs typeface="Times New Roman" panose="02020603050405020304" pitchFamily="18" charset="0"/>
              </a:rPr>
              <a:t>, </a:t>
            </a:r>
            <a:r>
              <a:rPr lang="fr-FR" sz="2400" dirty="0" err="1">
                <a:solidFill>
                  <a:schemeClr val="tx1"/>
                </a:solidFill>
                <a:latin typeface="Times New Roman" panose="02020603050405020304" pitchFamily="18" charset="0"/>
                <a:cs typeface="Times New Roman" panose="02020603050405020304" pitchFamily="18" charset="0"/>
              </a:rPr>
              <a:t>CATTP</a:t>
            </a:r>
            <a:r>
              <a:rPr lang="fr-FR" sz="2400" dirty="0">
                <a:solidFill>
                  <a:schemeClr val="tx1"/>
                </a:solidFill>
                <a:latin typeface="Times New Roman" panose="02020603050405020304" pitchFamily="18" charset="0"/>
                <a:cs typeface="Times New Roman" panose="02020603050405020304" pitchFamily="18" charset="0"/>
              </a:rPr>
              <a:t>, </a:t>
            </a:r>
            <a:r>
              <a:rPr lang="fr-FR" sz="2400" dirty="0" err="1">
                <a:solidFill>
                  <a:schemeClr val="tx1"/>
                </a:solidFill>
                <a:latin typeface="Times New Roman" panose="02020603050405020304" pitchFamily="18" charset="0"/>
                <a:cs typeface="Times New Roman" panose="02020603050405020304" pitchFamily="18" charset="0"/>
              </a:rPr>
              <a:t>HJ</a:t>
            </a:r>
            <a:r>
              <a:rPr lang="fr-FR" sz="2400" dirty="0">
                <a:solidFill>
                  <a:schemeClr val="tx1"/>
                </a:solidFill>
                <a:latin typeface="Times New Roman" panose="02020603050405020304" pitchFamily="18" charset="0"/>
                <a:cs typeface="Times New Roman" panose="02020603050405020304" pitchFamily="18" charset="0"/>
              </a:rPr>
              <a:t>…)</a:t>
            </a:r>
          </a:p>
          <a:p>
            <a:pPr marL="201168" lvl="1" indent="0">
              <a:lnSpc>
                <a:spcPct val="100000"/>
              </a:lnSpc>
              <a:spcBef>
                <a:spcPts val="0"/>
              </a:spcBef>
              <a:spcAft>
                <a:spcPts val="0"/>
              </a:spcAft>
              <a:buClrTx/>
              <a:buNone/>
            </a:pPr>
            <a:endParaRPr lang="fr-FR" sz="2000" dirty="0">
              <a:solidFill>
                <a:schemeClr val="tx1"/>
              </a:solidFill>
              <a:latin typeface="Times New Roman" panose="02020603050405020304" pitchFamily="18" charset="0"/>
              <a:cs typeface="Times New Roman" panose="02020603050405020304" pitchFamily="18" charset="0"/>
            </a:endParaRPr>
          </a:p>
        </p:txBody>
      </p:sp>
      <p:sp>
        <p:nvSpPr>
          <p:cNvPr id="6" name="Espace réservé du pied de page 3"/>
          <p:cNvSpPr>
            <a:spLocks noGrp="1"/>
          </p:cNvSpPr>
          <p:nvPr>
            <p:ph type="ftr" sz="quarter" idx="11"/>
          </p:nvPr>
        </p:nvSpPr>
        <p:spPr>
          <a:xfrm>
            <a:off x="2764639" y="6459786"/>
            <a:ext cx="3617103" cy="365125"/>
          </a:xfrm>
        </p:spPr>
        <p:txBody>
          <a:bodyPr/>
          <a:lstStyle/>
          <a:p>
            <a:r>
              <a:rPr lang="fr-FR" b="1" dirty="0"/>
              <a:t>© www.drbarbaracombes.com</a:t>
            </a:r>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9</a:t>
            </a:fld>
            <a:endParaRPr lang="fr-BE" dirty="0"/>
          </a:p>
        </p:txBody>
      </p:sp>
    </p:spTree>
    <p:extLst>
      <p:ext uri="{BB962C8B-B14F-4D97-AF65-F5344CB8AC3E}">
        <p14:creationId xmlns:p14="http://schemas.microsoft.com/office/powerpoint/2010/main" val="425741532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theme/theme1.xml><?xml version="1.0" encoding="utf-8"?>
<a:theme xmlns:a="http://schemas.openxmlformats.org/drawingml/2006/main" name="1_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Rétrospective">
  <a:themeElements>
    <a:clrScheme name="Rétrospectiv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étrospectiv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étrospective">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11637</TotalTime>
  <Words>1854</Words>
  <Application>Microsoft Office PowerPoint</Application>
  <PresentationFormat>Affichage à l'écran (4:3)</PresentationFormat>
  <Paragraphs>356</Paragraphs>
  <Slides>34</Slides>
  <Notes>6</Notes>
  <HiddenSlides>0</HiddenSlides>
  <MMClips>0</MMClips>
  <ScaleCrop>false</ScaleCrop>
  <HeadingPairs>
    <vt:vector size="6" baseType="variant">
      <vt:variant>
        <vt:lpstr>Polices utilisées</vt:lpstr>
      </vt:variant>
      <vt:variant>
        <vt:i4>8</vt:i4>
      </vt:variant>
      <vt:variant>
        <vt:lpstr>Thème</vt:lpstr>
      </vt:variant>
      <vt:variant>
        <vt:i4>3</vt:i4>
      </vt:variant>
      <vt:variant>
        <vt:lpstr>Titres des diapositives</vt:lpstr>
      </vt:variant>
      <vt:variant>
        <vt:i4>34</vt:i4>
      </vt:variant>
    </vt:vector>
  </HeadingPairs>
  <TitlesOfParts>
    <vt:vector size="45" baseType="lpstr">
      <vt:lpstr>PMingLiU-ExtB</vt:lpstr>
      <vt:lpstr>Arial</vt:lpstr>
      <vt:lpstr>Calibri</vt:lpstr>
      <vt:lpstr>Calibri Light</vt:lpstr>
      <vt:lpstr>Courier New</vt:lpstr>
      <vt:lpstr>Symbol</vt:lpstr>
      <vt:lpstr>Times New Roman</vt:lpstr>
      <vt:lpstr>Wingdings</vt:lpstr>
      <vt:lpstr>1_Conception personnalisée</vt:lpstr>
      <vt:lpstr>Conception personnalisée</vt:lpstr>
      <vt:lpstr>Rétrospective</vt:lpstr>
      <vt:lpstr>    PERTINENCE DE L’ETP DANS LE PARCOURS DE SOIN  EN PSYCHIATRIE     </vt:lpstr>
      <vt:lpstr>INTRODUCTION L’ETP - QUELQUES BASES</vt:lpstr>
      <vt:lpstr>ETP -  Définition </vt:lpstr>
      <vt:lpstr>ETP évaluée</vt:lpstr>
      <vt:lpstr>ETP financée Visibilite ?</vt:lpstr>
      <vt:lpstr>Une réglementation pertinence des innovations et ouvertures</vt:lpstr>
      <vt:lpstr>PERTINENCE DE L’ETP  EN PSYCHIATRIE?  </vt:lpstr>
      <vt:lpstr>Une vraie question </vt:lpstr>
      <vt:lpstr>ETP psychiatrique / ETP somatique différentes ?</vt:lpstr>
      <vt:lpstr> Préférence de certains,  pour le terme psychoéducation</vt:lpstr>
      <vt:lpstr> UN AUTRE OUTIL DE PERTINENCE DE L’ETP :  LA METHODE</vt:lpstr>
      <vt:lpstr>Choisir une méthode</vt:lpstr>
      <vt:lpstr>   Penser une ETP partagée  par les acteurs du parcours de soin : patients et soignants</vt:lpstr>
      <vt:lpstr>Matérialiser la maladie chronique</vt:lpstr>
      <vt:lpstr>Allier soin et enseignement : Négocier un paradoxe relationnel  </vt:lpstr>
      <vt:lpstr>Poser les indications d’ETP  Indications biopsychosociales =  « la vraie vie »</vt:lpstr>
      <vt:lpstr> S’entendre sur des principes éducatifs</vt:lpstr>
      <vt:lpstr>Utiliser des outils,  supports de travail  </vt:lpstr>
      <vt:lpstr>CONCLUSION</vt:lpstr>
      <vt:lpstr>Des améliorations</vt:lpstr>
      <vt:lpstr>LE PETP  BIPOLIS UN DÉBUT AVEC LES PATIENTS BIPOLAIRES </vt:lpstr>
      <vt:lpstr>Présentation PowerPoint</vt:lpstr>
      <vt:lpstr>Réalisation du programme</vt:lpstr>
      <vt:lpstr>Méthode centrée sur le patient  et son champ expérientiel  4 domaines d’activités thérapeutiques. </vt:lpstr>
      <vt:lpstr>Le programme Bipolis = 4 sous-programmes indépendants et complémentaires 4 S.A.R.A. ® (Stage d’Aide au Rétablissement Ambulatoire)</vt:lpstr>
      <vt:lpstr>RETOUR D’EXPERIENCES </vt:lpstr>
      <vt:lpstr>Dynamique de groupe dans l’ETP</vt:lpstr>
      <vt:lpstr>Le patient/participant/ apprenant   </vt:lpstr>
      <vt:lpstr>Le soignant/appreneur   nouvelle compétence soignante</vt:lpstr>
      <vt:lpstr>CONCLUSIONS</vt:lpstr>
      <vt:lpstr>Présentation PowerPoint</vt:lpstr>
      <vt:lpstr>ET EN CONSTRUCTION… </vt:lpstr>
      <vt:lpstr>POUR EN SAVOIR PLUS </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L’éducation thérapeutique</dc:title>
  <dc:creator>Barbara</dc:creator>
  <cp:lastModifiedBy>BARBARA COMBES</cp:lastModifiedBy>
  <cp:revision>721</cp:revision>
  <cp:lastPrinted>2017-04-16T09:32:31Z</cp:lastPrinted>
  <dcterms:created xsi:type="dcterms:W3CDTF">2012-01-21T08:39:16Z</dcterms:created>
  <dcterms:modified xsi:type="dcterms:W3CDTF">2017-04-16T18:39:11Z</dcterms:modified>
</cp:coreProperties>
</file>