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7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323A-4C29-45F5-A9D3-BD15D70F80EB}" type="datetimeFigureOut">
              <a:rPr lang="fr-FR" smtClean="0"/>
              <a:t>17/04/2017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EE18-214E-412B-901B-3DCCB863B5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19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323A-4C29-45F5-A9D3-BD15D70F80EB}" type="datetimeFigureOut">
              <a:rPr lang="fr-FR" smtClean="0"/>
              <a:t>17/04/2017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EE18-214E-412B-901B-3DCCB863B5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81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323A-4C29-45F5-A9D3-BD15D70F80EB}" type="datetimeFigureOut">
              <a:rPr lang="fr-FR" smtClean="0"/>
              <a:t>17/04/2017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EE18-214E-412B-901B-3DCCB863B5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32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323A-4C29-45F5-A9D3-BD15D70F80EB}" type="datetimeFigureOut">
              <a:rPr lang="fr-FR" smtClean="0"/>
              <a:t>17/04/2017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EE18-214E-412B-901B-3DCCB863B5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55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323A-4C29-45F5-A9D3-BD15D70F80EB}" type="datetimeFigureOut">
              <a:rPr lang="fr-FR" smtClean="0"/>
              <a:t>17/04/2017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EE18-214E-412B-901B-3DCCB863B5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323A-4C29-45F5-A9D3-BD15D70F80EB}" type="datetimeFigureOut">
              <a:rPr lang="fr-FR" smtClean="0"/>
              <a:t>17/04/2017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EE18-214E-412B-901B-3DCCB863B5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03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323A-4C29-45F5-A9D3-BD15D70F80EB}" type="datetimeFigureOut">
              <a:rPr lang="fr-FR" smtClean="0"/>
              <a:t>17/04/2017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EE18-214E-412B-901B-3DCCB863B5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65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323A-4C29-45F5-A9D3-BD15D70F80EB}" type="datetimeFigureOut">
              <a:rPr lang="fr-FR" smtClean="0"/>
              <a:t>17/04/2017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EE18-214E-412B-901B-3DCCB863B5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13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323A-4C29-45F5-A9D3-BD15D70F80EB}" type="datetimeFigureOut">
              <a:rPr lang="fr-FR" smtClean="0"/>
              <a:t>17/04/2017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EE18-214E-412B-901B-3DCCB863B5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33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323A-4C29-45F5-A9D3-BD15D70F80EB}" type="datetimeFigureOut">
              <a:rPr lang="fr-FR" smtClean="0"/>
              <a:t>17/04/2017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EE18-214E-412B-901B-3DCCB863B5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25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323A-4C29-45F5-A9D3-BD15D70F80EB}" type="datetimeFigureOut">
              <a:rPr lang="fr-FR" smtClean="0"/>
              <a:t>17/04/2017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EE18-214E-412B-901B-3DCCB863B5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66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3323A-4C29-45F5-A9D3-BD15D70F80EB}" type="datetimeFigureOut">
              <a:rPr lang="fr-FR" smtClean="0"/>
              <a:t>17/04/2017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1EE18-214E-412B-901B-3DCCB863B5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80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La  pertinence  des soins et des parcours :le défi humain du XXI°  siècle : </a:t>
            </a:r>
            <a:br>
              <a:rPr lang="fr-FR" sz="3200" dirty="0" smtClean="0"/>
            </a:br>
            <a:r>
              <a:rPr lang="fr-FR" sz="3200" dirty="0" smtClean="0"/>
              <a:t>propos introductifs </a:t>
            </a:r>
            <a:br>
              <a:rPr lang="fr-FR" sz="3200" dirty="0" smtClean="0"/>
            </a:b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 L.SCHMITT</a:t>
            </a:r>
          </a:p>
          <a:p>
            <a:r>
              <a:rPr lang="fr-FR" sz="2000" dirty="0" smtClean="0"/>
              <a:t>Président de la CRSA  « OCCITANIE «</a:t>
            </a:r>
            <a:r>
              <a:rPr lang="fr-FR" dirty="0" smtClean="0"/>
              <a:t> 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36195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442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Au-delà de la technologies : une éthique de la relation</a:t>
            </a:r>
            <a:endParaRPr lang="fr-FR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4038600" cy="3888432"/>
          </a:xfrm>
        </p:spPr>
      </p:pic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L’homme bardé de capteurs , multi connecté , suivant des </a:t>
            </a:r>
            <a:r>
              <a:rPr lang="fr-FR" dirty="0" err="1" smtClean="0"/>
              <a:t>Mooc</a:t>
            </a:r>
            <a:r>
              <a:rPr lang="fr-FR" dirty="0" smtClean="0"/>
              <a:t>  d’éducation thérapeutique a besoin d’une aide et d’une relation présentielle.</a:t>
            </a:r>
          </a:p>
          <a:p>
            <a:r>
              <a:rPr lang="fr-FR" dirty="0"/>
              <a:t>L</a:t>
            </a:r>
            <a:r>
              <a:rPr lang="fr-FR" dirty="0" smtClean="0"/>
              <a:t>es personnes vieillissantes ou handicapées à domicile attendent vainement une présence humaine , une discussion , un échange </a:t>
            </a:r>
            <a:r>
              <a:rPr lang="fr-FR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11657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Conclusion 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Pertinence des soins et des parcours : enjeux majeurs de la démocratie sanitaire .</a:t>
            </a:r>
          </a:p>
          <a:p>
            <a:r>
              <a:rPr lang="fr-FR" smtClean="0"/>
              <a:t>Patients partenaires :invitation à une écoute pour faire évoluer  les habitudes médicales </a:t>
            </a:r>
          </a:p>
          <a:p>
            <a:r>
              <a:rPr lang="fr-FR" smtClean="0"/>
              <a:t>Instances d’échanges  et  de dialogues et au-delà modifications mutualisées des aspects du soin 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2568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Quatre idées essentielles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Les avancées technologiques sont sans limites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Mais il existe  de fortes disparités nationales et régionales dans le soin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La CRSA  contribue au programme régional de santé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Au-delà de la technologies : une éthique de la relation .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038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avancées technologiques sont sans limites 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40386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18680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117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avancées technologiques sont sans limites 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24428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16832"/>
            <a:ext cx="468052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08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Mais il existe de fortes disparités nationales et régionales dans le soin</a:t>
            </a:r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44958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258816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551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Mais il existe de fortes disparités nationales et  régionales dans le soin </a:t>
            </a:r>
            <a:endParaRPr lang="fr-F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56792"/>
            <a:ext cx="431712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4320480" cy="524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958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CRSA  contribue au programme régional  de santé </a:t>
            </a:r>
            <a:endParaRPr lang="fr-FR" dirty="0"/>
          </a:p>
        </p:txBody>
      </p:sp>
      <p:sp>
        <p:nvSpPr>
          <p:cNvPr id="18" name="Title 6"/>
          <p:cNvSpPr txBox="1">
            <a:spLocks/>
          </p:cNvSpPr>
          <p:nvPr/>
        </p:nvSpPr>
        <p:spPr>
          <a:xfrm>
            <a:off x="410396" y="1455806"/>
            <a:ext cx="8632983" cy="69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200" b="1" smtClean="0">
                <a:solidFill>
                  <a:srgbClr val="F37321"/>
                </a:solidFill>
                <a:latin typeface="+mn-lt"/>
              </a:rPr>
              <a:t>Mesurer les inégalités sociales  de santé</a:t>
            </a:r>
            <a:r>
              <a:rPr lang="fr-FR" sz="2200" smtClean="0">
                <a:latin typeface="+mn-lt"/>
              </a:rPr>
              <a:t/>
            </a:r>
            <a:br>
              <a:rPr lang="fr-FR" sz="2200" smtClean="0">
                <a:latin typeface="+mn-lt"/>
              </a:rPr>
            </a:br>
            <a:r>
              <a:rPr lang="fr-FR" sz="1600" smtClean="0">
                <a:latin typeface="+mn-lt"/>
              </a:rPr>
              <a:t>Un indicateur écologique de défavorisation calculé à l’IRIS* : l’EDI (</a:t>
            </a:r>
            <a:r>
              <a:rPr lang="fr-FR" sz="1600" i="1" smtClean="0">
                <a:latin typeface="+mn-lt"/>
              </a:rPr>
              <a:t>European Deprivation Index</a:t>
            </a:r>
            <a:r>
              <a:rPr lang="fr-FR" sz="1600" smtClean="0">
                <a:latin typeface="+mn-lt"/>
              </a:rPr>
              <a:t>)</a:t>
            </a:r>
            <a:r>
              <a:rPr lang="fr-FR" sz="160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fr-FR" sz="160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fr-FR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t="2873" r="2347" b="2873"/>
          <a:stretch/>
        </p:blipFill>
        <p:spPr>
          <a:xfrm>
            <a:off x="4277666" y="2175886"/>
            <a:ext cx="4629674" cy="3240000"/>
          </a:xfrm>
          <a:prstGeom prst="rect">
            <a:avLst/>
          </a:prstGeom>
          <a:ln>
            <a:solidFill>
              <a:srgbClr val="0073AE"/>
            </a:solidFill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410396" y="2319902"/>
            <a:ext cx="3600400" cy="3240000"/>
          </a:xfrm>
          <a:prstGeom prst="rect">
            <a:avLst/>
          </a:prstGeom>
          <a:ln>
            <a:solidFill>
              <a:srgbClr val="0073AE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rgbClr val="0073AE"/>
                </a:solidFill>
                <a:latin typeface="+mn-lt"/>
                <a:sym typeface="Wingdings 3"/>
              </a:rPr>
              <a:t></a:t>
            </a:r>
            <a:r>
              <a:rPr lang="fr-FR" sz="1400" dirty="0" smtClean="0">
                <a:latin typeface="+mn-lt"/>
                <a:sym typeface="Wingdings 3"/>
              </a:rPr>
              <a:t> </a:t>
            </a:r>
            <a:r>
              <a:rPr lang="fr-FR" sz="1400" dirty="0" smtClean="0">
                <a:latin typeface="+mn-lt"/>
              </a:rPr>
              <a:t>La défavorisation est particulièrement marquée dans les agglomérations du littoral méditerranéen. </a:t>
            </a:r>
            <a:r>
              <a:rPr lang="fr-FR" sz="1400" dirty="0" smtClean="0">
                <a:latin typeface="+mn-lt"/>
                <a:sym typeface="Wingdings 3"/>
              </a:rPr>
              <a:t>Mais </a:t>
            </a:r>
            <a:r>
              <a:rPr lang="fr-FR" sz="1400" dirty="0">
                <a:latin typeface="+mn-lt"/>
                <a:sym typeface="Wingdings 3"/>
              </a:rPr>
              <a:t>si la part des personnes les plus défavorisées (EDI 5) est de 30 % sur la commune de Toulouse et </a:t>
            </a:r>
            <a:r>
              <a:rPr lang="fr-FR" sz="1400" dirty="0" smtClean="0">
                <a:latin typeface="+mn-lt"/>
                <a:sym typeface="Wingdings 3"/>
              </a:rPr>
              <a:t>de 75 </a:t>
            </a:r>
            <a:r>
              <a:rPr lang="fr-FR" sz="1400" dirty="0">
                <a:latin typeface="+mn-lt"/>
                <a:sym typeface="Wingdings 3"/>
              </a:rPr>
              <a:t>% sur la commune de Perpignan, en nombre elles sont plus nombreuses sur Toulouse : 133 000 contre 92 </a:t>
            </a:r>
            <a:r>
              <a:rPr lang="fr-FR" sz="1400" dirty="0" smtClean="0">
                <a:latin typeface="+mn-lt"/>
                <a:sym typeface="Wingdings 3"/>
              </a:rPr>
              <a:t>000.</a:t>
            </a:r>
          </a:p>
          <a:p>
            <a:endParaRPr lang="fr-FR" sz="1200" dirty="0">
              <a:solidFill>
                <a:srgbClr val="0073AE"/>
              </a:solidFill>
              <a:latin typeface="+mn-lt"/>
              <a:sym typeface="Wingdings 3"/>
            </a:endParaRPr>
          </a:p>
          <a:p>
            <a:r>
              <a:rPr lang="fr-FR" sz="900" dirty="0" smtClean="0">
                <a:latin typeface="+mj-lt"/>
              </a:rPr>
              <a:t>L’indice (EDI) est </a:t>
            </a:r>
            <a:r>
              <a:rPr lang="fr-FR" sz="900" dirty="0">
                <a:latin typeface="+mj-lt"/>
              </a:rPr>
              <a:t>construit au niveau de l’IRIS* et inclut les variables suivantes : surpopulation dans le logement, pas de chauffage central ou électrique, non propriétaire, chômeur, de nationalité étrangère, pas de voiture, ouvrier non qualifié ou agricole, niveau d’études faible et famille </a:t>
            </a:r>
            <a:r>
              <a:rPr lang="fr-FR" sz="900" dirty="0" smtClean="0">
                <a:latin typeface="+mj-lt"/>
              </a:rPr>
              <a:t>monoparentale. C’est un indicateur écologique </a:t>
            </a:r>
            <a:r>
              <a:rPr lang="fr-FR" sz="900" dirty="0">
                <a:latin typeface="+mj-lt"/>
              </a:rPr>
              <a:t>de </a:t>
            </a:r>
            <a:r>
              <a:rPr lang="fr-FR" sz="900" dirty="0" smtClean="0">
                <a:latin typeface="+mj-lt"/>
              </a:rPr>
              <a:t>défavorisation qui permet d’approcher le niveau de </a:t>
            </a:r>
            <a:r>
              <a:rPr lang="fr-FR" sz="900" i="1" dirty="0" smtClean="0">
                <a:latin typeface="+mj-lt"/>
              </a:rPr>
              <a:t>défavorisation</a:t>
            </a:r>
            <a:r>
              <a:rPr lang="fr-FR" sz="900" dirty="0" smtClean="0">
                <a:latin typeface="+mj-lt"/>
              </a:rPr>
              <a:t> individuel.</a:t>
            </a:r>
            <a:endParaRPr lang="fr-FR" sz="900" dirty="0">
              <a:latin typeface="+mj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74900" y="5128214"/>
            <a:ext cx="3635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latin typeface="+mn-lt"/>
              </a:rPr>
              <a:t>*IRIS : « Ilots regroupés pour l’information statistique », est une zone géographique  infra-communale incluant environ 2 000 habitants.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2033" y="5560262"/>
            <a:ext cx="9146827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800" i="1" dirty="0" err="1">
                <a:solidFill>
                  <a:srgbClr val="1C2432"/>
                </a:solidFill>
                <a:latin typeface="+mj-lt"/>
              </a:rPr>
              <a:t>Pornet</a:t>
            </a:r>
            <a:r>
              <a:rPr lang="fr-FR" sz="800" i="1" dirty="0">
                <a:solidFill>
                  <a:srgbClr val="1C2432"/>
                </a:solidFill>
                <a:latin typeface="+mj-lt"/>
              </a:rPr>
              <a:t> C, Delpierre C, </a:t>
            </a:r>
            <a:r>
              <a:rPr lang="fr-FR" sz="800" i="1" dirty="0" err="1">
                <a:solidFill>
                  <a:srgbClr val="1C2432"/>
                </a:solidFill>
                <a:latin typeface="+mj-lt"/>
              </a:rPr>
              <a:t>Dejardin</a:t>
            </a:r>
            <a:r>
              <a:rPr lang="fr-FR" sz="800" i="1" dirty="0">
                <a:solidFill>
                  <a:srgbClr val="1C2432"/>
                </a:solidFill>
                <a:latin typeface="+mj-lt"/>
              </a:rPr>
              <a:t> O, Grosclaude P, Launay L, </a:t>
            </a:r>
            <a:r>
              <a:rPr lang="fr-FR" sz="800" i="1" dirty="0" err="1">
                <a:solidFill>
                  <a:srgbClr val="1C2432"/>
                </a:solidFill>
                <a:latin typeface="+mj-lt"/>
              </a:rPr>
              <a:t>Guittet</a:t>
            </a:r>
            <a:r>
              <a:rPr lang="fr-FR" sz="800" i="1" dirty="0">
                <a:solidFill>
                  <a:srgbClr val="1C2432"/>
                </a:solidFill>
                <a:latin typeface="+mj-lt"/>
              </a:rPr>
              <a:t> L, Lang T, </a:t>
            </a:r>
            <a:r>
              <a:rPr lang="fr-FR" sz="800" i="1" dirty="0" err="1">
                <a:solidFill>
                  <a:srgbClr val="1C2432"/>
                </a:solidFill>
                <a:latin typeface="+mj-lt"/>
              </a:rPr>
              <a:t>Launoy</a:t>
            </a:r>
            <a:r>
              <a:rPr lang="fr-FR" sz="800" i="1" dirty="0">
                <a:solidFill>
                  <a:srgbClr val="1C2432"/>
                </a:solidFill>
                <a:latin typeface="+mj-lt"/>
              </a:rPr>
              <a:t> G. Construction of an adaptable </a:t>
            </a:r>
            <a:r>
              <a:rPr lang="fr-FR" sz="800" i="1" dirty="0" err="1">
                <a:solidFill>
                  <a:srgbClr val="1C2432"/>
                </a:solidFill>
                <a:latin typeface="+mj-lt"/>
              </a:rPr>
              <a:t>European</a:t>
            </a:r>
            <a:r>
              <a:rPr lang="fr-FR" sz="800" i="1" dirty="0">
                <a:solidFill>
                  <a:srgbClr val="1C2432"/>
                </a:solidFill>
                <a:latin typeface="+mj-lt"/>
              </a:rPr>
              <a:t> transnational </a:t>
            </a:r>
            <a:r>
              <a:rPr lang="fr-FR" sz="800" i="1" dirty="0" err="1">
                <a:solidFill>
                  <a:srgbClr val="1C2432"/>
                </a:solidFill>
                <a:latin typeface="+mj-lt"/>
              </a:rPr>
              <a:t>ecological</a:t>
            </a:r>
            <a:r>
              <a:rPr lang="fr-FR" sz="800" i="1" dirty="0">
                <a:solidFill>
                  <a:srgbClr val="1C2432"/>
                </a:solidFill>
                <a:latin typeface="+mj-lt"/>
              </a:rPr>
              <a:t> </a:t>
            </a:r>
            <a:r>
              <a:rPr lang="fr-FR" sz="800" i="1" dirty="0" err="1">
                <a:solidFill>
                  <a:srgbClr val="1C2432"/>
                </a:solidFill>
                <a:latin typeface="+mj-lt"/>
              </a:rPr>
              <a:t>deprivation</a:t>
            </a:r>
            <a:r>
              <a:rPr lang="fr-FR" sz="800" i="1" dirty="0">
                <a:solidFill>
                  <a:srgbClr val="1C2432"/>
                </a:solidFill>
                <a:latin typeface="+mj-lt"/>
              </a:rPr>
              <a:t> index: the French version. J </a:t>
            </a:r>
            <a:r>
              <a:rPr lang="fr-FR" sz="800" i="1" dirty="0" err="1">
                <a:solidFill>
                  <a:srgbClr val="1C2432"/>
                </a:solidFill>
                <a:latin typeface="+mj-lt"/>
              </a:rPr>
              <a:t>Epidemiol</a:t>
            </a:r>
            <a:r>
              <a:rPr lang="fr-FR" sz="800" i="1" dirty="0">
                <a:solidFill>
                  <a:srgbClr val="1C2432"/>
                </a:solidFill>
                <a:latin typeface="+mj-lt"/>
              </a:rPr>
              <a:t> </a:t>
            </a:r>
            <a:r>
              <a:rPr lang="fr-FR" sz="800" i="1" dirty="0" err="1">
                <a:solidFill>
                  <a:srgbClr val="1C2432"/>
                </a:solidFill>
                <a:latin typeface="+mj-lt"/>
              </a:rPr>
              <a:t>Community</a:t>
            </a:r>
            <a:r>
              <a:rPr lang="fr-FR" sz="800" i="1" dirty="0">
                <a:solidFill>
                  <a:srgbClr val="1C2432"/>
                </a:solidFill>
                <a:latin typeface="+mj-lt"/>
              </a:rPr>
              <a:t> </a:t>
            </a:r>
            <a:r>
              <a:rPr lang="fr-FR" sz="800" i="1" dirty="0" err="1">
                <a:solidFill>
                  <a:srgbClr val="1C2432"/>
                </a:solidFill>
                <a:latin typeface="+mj-lt"/>
              </a:rPr>
              <a:t>Health</a:t>
            </a:r>
            <a:r>
              <a:rPr lang="fr-FR" sz="800" i="1" dirty="0">
                <a:solidFill>
                  <a:srgbClr val="1C2432"/>
                </a:solidFill>
                <a:latin typeface="+mj-lt"/>
              </a:rPr>
              <a:t>. 2012 Nov;66(11):982-9.</a:t>
            </a:r>
          </a:p>
        </p:txBody>
      </p:sp>
      <p:sp>
        <p:nvSpPr>
          <p:cNvPr id="2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941364" y="6033254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800" b="1">
                <a:solidFill>
                  <a:srgbClr val="2C384E"/>
                </a:solidFill>
                <a:latin typeface="+mn-lt"/>
              </a:defRPr>
            </a:lvl1pPr>
          </a:lstStyle>
          <a:p>
            <a:fld id="{5126D877-4FA4-4AB8-A011-F001AC44C593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9753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CRSA contribue au programme régional de santé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-457200">
              <a:buClr>
                <a:srgbClr val="95C11F"/>
              </a:buClr>
              <a:buFont typeface="Wingdings 3" panose="05040102010807070707" pitchFamily="18" charset="2"/>
              <a:buChar char=""/>
            </a:pPr>
            <a:r>
              <a:rPr lang="fr-FR" sz="2400" dirty="0" smtClean="0"/>
              <a:t>Les comités territoriaux de santé : CTS</a:t>
            </a:r>
          </a:p>
          <a:p>
            <a:pPr marL="457200" lvl="1" indent="-457200">
              <a:buClr>
                <a:srgbClr val="95C11F"/>
              </a:buClr>
              <a:buFont typeface="Wingdings 3" panose="05040102010807070707" pitchFamily="18" charset="2"/>
              <a:buChar char=""/>
            </a:pPr>
            <a:r>
              <a:rPr lang="fr-FR" sz="2400" dirty="0" smtClean="0"/>
              <a:t>Les thèmes traités :</a:t>
            </a:r>
          </a:p>
          <a:p>
            <a:pPr marL="400050" lvl="2" indent="0">
              <a:buClr>
                <a:srgbClr val="95C11F"/>
              </a:buClr>
              <a:buNone/>
            </a:pPr>
            <a:r>
              <a:rPr lang="fr-FR" sz="2000" dirty="0" smtClean="0"/>
              <a:t>5 parcours : P Agées, P handicapées , Jeunes, Santé mentale, cancer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b="1" dirty="0" smtClean="0"/>
              <a:t>Les thèmes fondamentaux : 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1800" dirty="0" smtClean="0"/>
              <a:t>La prévention et la gestion des risques environnementaux</a:t>
            </a:r>
          </a:p>
          <a:p>
            <a:pPr marL="857250" lvl="2" indent="0">
              <a:buNone/>
            </a:pPr>
            <a:r>
              <a:rPr lang="fr-FR" sz="1800" dirty="0" smtClean="0"/>
              <a:t> et sanitaires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1800" dirty="0" smtClean="0"/>
              <a:t>L’organisation des soins primaires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1800" dirty="0" smtClean="0"/>
              <a:t>La coordination des acteurs de santé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1800" dirty="0" smtClean="0"/>
              <a:t>L’efficience, la qualité et la sécurité des soins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1800" dirty="0" smtClean="0"/>
              <a:t>La place et les droits des usagers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1800" dirty="0" smtClean="0"/>
              <a:t>La lutte contre les inégalités de santé 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1800" b="1" dirty="0" smtClean="0"/>
              <a:t>Les 7 filières de prise en charge</a:t>
            </a:r>
          </a:p>
          <a:p>
            <a:pPr marL="715963" indent="0">
              <a:buNone/>
            </a:pPr>
            <a:r>
              <a:rPr lang="fr-FR" sz="2200" dirty="0" smtClean="0"/>
              <a:t>Soins courants – Soins critiques – Soins non programmés – Examens d’exploration       Femme-mère-couple-nouveau-né – Pathologies chroniques et évolutives</a:t>
            </a:r>
          </a:p>
          <a:p>
            <a:pPr marL="715963" indent="0">
              <a:buNone/>
            </a:pPr>
            <a:endParaRPr lang="fr-FR" sz="2200" dirty="0" smtClean="0"/>
          </a:p>
          <a:p>
            <a:pPr marL="715963" indent="0">
              <a:buNone/>
            </a:pPr>
            <a:endParaRPr lang="fr-FR" sz="2200" dirty="0" smtClean="0"/>
          </a:p>
          <a:p>
            <a:pPr marL="1058863"/>
            <a:endParaRPr lang="fr-FR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fr-FR" sz="2200" dirty="0" smtClean="0"/>
          </a:p>
          <a:p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769854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fr-FR" dirty="0" smtClean="0"/>
              <a:t>.</a:t>
            </a:r>
            <a:br>
              <a:rPr lang="fr-FR" dirty="0" smtClean="0"/>
            </a:br>
            <a:r>
              <a:rPr lang="fr-FR" dirty="0" smtClean="0"/>
              <a:t>Au-delà de la technologies : une éthique de la relation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Enfin, quel but visons-nous: la généralisation d’une médecine 4.0 (</a:t>
            </a:r>
            <a:r>
              <a:rPr lang="fr-FR" dirty="0" err="1" smtClean="0"/>
              <a:t>big</a:t>
            </a:r>
            <a:r>
              <a:rPr lang="fr-FR" dirty="0" smtClean="0"/>
              <a:t> data et </a:t>
            </a:r>
            <a:r>
              <a:rPr lang="fr-FR" dirty="0" err="1" smtClean="0"/>
              <a:t>quantified</a:t>
            </a:r>
            <a:r>
              <a:rPr lang="fr-FR" dirty="0" smtClean="0"/>
              <a:t> self) ou la ré humanisation de l’ensemble du système, ou les deux? </a:t>
            </a:r>
          </a:p>
          <a:p>
            <a:r>
              <a:rPr lang="fr-FR" dirty="0" smtClean="0"/>
              <a:t>La multiplication à l’infini de traitements extrêmement coûteux, réservés à une minorité, ou l’extension de la santé communautaire, qui table sur une vision de l’humain «debout», libre et responsable? </a:t>
            </a:r>
          </a:p>
          <a:p>
            <a:r>
              <a:rPr lang="fr-FR" dirty="0" smtClean="0"/>
              <a:t>Souhaitons-nous nous placer sous la tutelle numérique ou (</a:t>
            </a:r>
            <a:r>
              <a:rPr lang="fr-FR" dirty="0" err="1" smtClean="0"/>
              <a:t>re</a:t>
            </a:r>
            <a:r>
              <a:rPr lang="fr-FR" dirty="0" smtClean="0"/>
              <a:t>) donner à chacun la possibilité d’être un  sujet de sa propre existence ?</a:t>
            </a:r>
          </a:p>
          <a:p>
            <a:r>
              <a:rPr lang="fr-FR" b="1" dirty="0" smtClean="0"/>
              <a:t>Anne Sandoz </a:t>
            </a:r>
            <a:r>
              <a:rPr lang="fr-FR" b="1" dirty="0" err="1" smtClean="0"/>
              <a:t>Dutoit</a:t>
            </a:r>
            <a:r>
              <a:rPr lang="fr-FR" dirty="0" smtClean="0"/>
              <a:t>, </a:t>
            </a:r>
            <a:r>
              <a:rPr lang="fr-FR" dirty="0" err="1" smtClean="0"/>
              <a:t>lic</a:t>
            </a:r>
            <a:r>
              <a:rPr lang="fr-FR" dirty="0" smtClean="0"/>
              <a:t>. en lettres, théologienne</a:t>
            </a:r>
          </a:p>
          <a:p>
            <a:r>
              <a:rPr lang="fr-FR" dirty="0" smtClean="0"/>
              <a:t>LE Temps  20  février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83352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587</Words>
  <Application>Microsoft Office PowerPoint</Application>
  <PresentationFormat>Affichage à l'écran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La  pertinence  des soins et des parcours :le défi humain du XXI°  siècle :  propos introductifs  </vt:lpstr>
      <vt:lpstr>Quatre idées essentielles </vt:lpstr>
      <vt:lpstr>Les avancées technologiques sont sans limites </vt:lpstr>
      <vt:lpstr>Les avancées technologiques sont sans limites </vt:lpstr>
      <vt:lpstr>Mais il existe de fortes disparités nationales et régionales dans le soin</vt:lpstr>
      <vt:lpstr>Mais il existe de fortes disparités nationales et  régionales dans le soin </vt:lpstr>
      <vt:lpstr>La CRSA  contribue au programme régional  de santé </vt:lpstr>
      <vt:lpstr>La CRSA contribue au programme régional de santé </vt:lpstr>
      <vt:lpstr>. Au-delà de la technologies : une éthique de la relation  </vt:lpstr>
      <vt:lpstr>Au-delà de la technologies : une éthique de la relation</vt:lpstr>
      <vt:lpstr>Présentation PowerPoint</vt:lpstr>
    </vt:vector>
  </TitlesOfParts>
  <Company>CHU-Toulouse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 pertinence  des soins et des parcours :le défi humain du XXI°  siècle : propos introductifs  </dc:title>
  <dc:creator>SCHMITT</dc:creator>
  <cp:lastModifiedBy>SCHMITT</cp:lastModifiedBy>
  <cp:revision>8</cp:revision>
  <dcterms:created xsi:type="dcterms:W3CDTF">2017-04-17T07:07:37Z</dcterms:created>
  <dcterms:modified xsi:type="dcterms:W3CDTF">2017-04-17T10:47:31Z</dcterms:modified>
</cp:coreProperties>
</file>