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84" r:id="rId4"/>
    <p:sldId id="285" r:id="rId5"/>
    <p:sldId id="287" r:id="rId6"/>
    <p:sldId id="282" r:id="rId7"/>
    <p:sldId id="286" r:id="rId8"/>
    <p:sldId id="288" r:id="rId9"/>
    <p:sldId id="289" r:id="rId10"/>
    <p:sldId id="290" r:id="rId11"/>
    <p:sldId id="291" r:id="rId12"/>
  </p:sldIdLst>
  <p:sldSz cx="9144000" cy="6858000" type="screen4x3"/>
  <p:notesSz cx="6669088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9408" autoAdjust="0"/>
  </p:normalViewPr>
  <p:slideViewPr>
    <p:cSldViewPr>
      <p:cViewPr varScale="1">
        <p:scale>
          <a:sx n="65" d="100"/>
          <a:sy n="65" d="100"/>
        </p:scale>
        <p:origin x="-232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300" y="-90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866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A380C-6D48-4260-8F39-68F8F8D429F5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B503F-D9C3-4387-A5DA-02BFCA6136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75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6866" y="2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74A97-B3D1-4589-BDFB-5AE0B2850E0E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599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E5C3D-6265-4CE6-B5DC-B92FDA41E7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73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0586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228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7355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fr-FR" sz="1200" dirty="0" smtClean="0">
              <a:latin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735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endParaRPr lang="fr-FR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fr-FR" sz="1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5C3D-6265-4CE6-B5DC-B92FDA41E76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8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92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95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64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2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9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98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08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67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23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84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45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8183F-444E-4D81-837F-879B5FB57CEF}" type="datetimeFigureOut">
              <a:rPr lang="fr-FR" smtClean="0"/>
              <a:t>13/04/2017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BFF65-4B07-4F41-B01F-F275C1980F2E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36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5696" y="2924944"/>
            <a:ext cx="5904656" cy="1296144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260648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Journée Européenne des Droits des Patients – 18 avril 2017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99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Avantages/Inconvénients T2A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2132856"/>
            <a:ext cx="8516938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b="1" dirty="0" smtClean="0">
                <a:cs typeface="Times New Roman" pitchFamily="18" charset="0"/>
              </a:rPr>
              <a:t>Atouts de la T2A : 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Approche médico économique,</a:t>
            </a:r>
            <a:endParaRPr lang="fr-FR" sz="2400" dirty="0"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Equité entre Ets et Territoires,…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endParaRPr lang="fr-FR" sz="1000" dirty="0" smtClean="0"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b="1" dirty="0" smtClean="0">
                <a:cs typeface="Times New Roman" pitchFamily="18" charset="0"/>
              </a:rPr>
              <a:t>Effets négatifs </a:t>
            </a:r>
            <a:r>
              <a:rPr lang="fr-FR" sz="2400" b="1" dirty="0">
                <a:cs typeface="Times New Roman" pitchFamily="18" charset="0"/>
              </a:rPr>
              <a:t>de la T2A : 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Peu de prise en compte des parcours patients ,</a:t>
            </a:r>
            <a:endParaRPr lang="fr-FR" sz="2400" dirty="0"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Tarifs devenus une variable d’ajustement pour le respect de l’ONDAM </a:t>
            </a:r>
            <a:r>
              <a:rPr lang="fr-FR" sz="2400" dirty="0" smtClean="0">
                <a:cs typeface="Times New Roman" pitchFamily="18" charset="0"/>
                <a:sym typeface="Wingdings" panose="05000000000000000000" pitchFamily="2" charset="2"/>
              </a:rPr>
              <a:t> générateur de tensions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  <a:sym typeface="Wingdings" panose="05000000000000000000" pitchFamily="2" charset="2"/>
              </a:rPr>
              <a:t>Difficultés d’anticipation, de prise en compte de l’innovation,…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endParaRPr lang="fr-FR" sz="2400" dirty="0" smtClean="0"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endParaRPr lang="fr-FR" sz="2400" dirty="0"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endParaRPr lang="fr-FR" sz="24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30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 de nouveaux modes de rémunération ?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2060848"/>
            <a:ext cx="8516938" cy="410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cs typeface="Times New Roman" pitchFamily="18" charset="0"/>
              </a:rPr>
              <a:t>Nouveaux </a:t>
            </a:r>
            <a:r>
              <a:rPr lang="fr-FR" sz="2400" dirty="0">
                <a:cs typeface="Times New Roman" pitchFamily="18" charset="0"/>
              </a:rPr>
              <a:t>besoins </a:t>
            </a:r>
            <a:r>
              <a:rPr lang="fr-FR" sz="2400" dirty="0" smtClean="0">
                <a:cs typeface="Times New Roman" pitchFamily="18" charset="0"/>
              </a:rPr>
              <a:t>:</a:t>
            </a:r>
            <a:endParaRPr lang="fr-FR" sz="2400" dirty="0">
              <a:cs typeface="Times New Roman" pitchFamily="18" charset="0"/>
            </a:endParaRP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cs typeface="Times New Roman" pitchFamily="18" charset="0"/>
              </a:rPr>
              <a:t>financement plus proche des activités des PS</a:t>
            </a:r>
            <a:r>
              <a:rPr lang="fr-FR" sz="2400" dirty="0" smtClean="0">
                <a:cs typeface="Times New Roman" pitchFamily="18" charset="0"/>
              </a:rPr>
              <a:t>, plus </a:t>
            </a:r>
            <a:r>
              <a:rPr lang="fr-FR" sz="2400" dirty="0">
                <a:cs typeface="Times New Roman" pitchFamily="18" charset="0"/>
              </a:rPr>
              <a:t>adapté aux prises en charge des patients en </a:t>
            </a:r>
            <a:r>
              <a:rPr lang="fr-FR" sz="2400" dirty="0" smtClean="0">
                <a:cs typeface="Times New Roman" pitchFamily="18" charset="0"/>
              </a:rPr>
              <a:t>ALD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Prise en compte du travail en équipe et de la coopération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Investissement dans la prévention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1000" dirty="0" smtClean="0"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cs typeface="Times New Roman" pitchFamily="18" charset="0"/>
              </a:rPr>
              <a:t>Réflexions en cours :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cs typeface="Times New Roman" pitchFamily="18" charset="0"/>
              </a:rPr>
              <a:t>Adaptation de la T2A </a:t>
            </a:r>
            <a:r>
              <a:rPr lang="fr-FR" sz="2400" dirty="0" smtClean="0">
                <a:cs typeface="Times New Roman" pitchFamily="18" charset="0"/>
              </a:rPr>
              <a:t>?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cs typeface="Times New Roman" pitchFamily="18" charset="0"/>
              </a:rPr>
              <a:t>Nouveaux modes de financement des établissements de santé ?</a:t>
            </a:r>
            <a:endParaRPr lang="fr-F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51720" y="1844824"/>
            <a:ext cx="590465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ORDRE DU JOUR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260648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043608" y="3140968"/>
            <a:ext cx="70567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Wingdings"/>
              </a:rPr>
              <a:t> Quelques repères historiques</a:t>
            </a:r>
            <a:endParaRPr lang="fr-FR" b="1" dirty="0" smtClean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>
              <a:buFont typeface="Wingdings"/>
              <a:buChar char="Ø"/>
            </a:pPr>
            <a:endParaRPr lang="fr-FR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 </a:t>
            </a:r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Principes de base des réformes mises en place en 2005</a:t>
            </a:r>
          </a:p>
          <a:p>
            <a:pPr marL="342900" indent="-342900">
              <a:buFont typeface="Wingdings"/>
              <a:buChar char="Ø"/>
            </a:pPr>
            <a:endParaRPr lang="fr-FR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 </a:t>
            </a:r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Zoom sur la T2A</a:t>
            </a:r>
          </a:p>
          <a:p>
            <a:pPr marL="342900" indent="-342900">
              <a:buFont typeface="Wingdings"/>
              <a:buChar char="Ø"/>
            </a:pPr>
            <a:endParaRPr lang="fr-FR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fr-FR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 </a:t>
            </a:r>
            <a:r>
              <a:rPr lang="fr-FR" b="1" dirty="0" smtClean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Vers de nouveaux modes de rémunération ?</a:t>
            </a:r>
            <a:endParaRPr lang="fr-FR" b="1" dirty="0">
              <a:solidFill>
                <a:schemeClr val="tx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09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23728" y="1484784"/>
            <a:ext cx="590465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Repères historiques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9512" y="2132856"/>
            <a:ext cx="88569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1941 à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1983 : financement des établissements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au prix de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journée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1950" indent="-361950" algn="just">
              <a:spcBef>
                <a:spcPct val="0"/>
              </a:spcBef>
              <a:buClr>
                <a:schemeClr val="accent2"/>
              </a:buClr>
              <a:defRPr/>
            </a:pP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1983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 : loi relative à la sécurité sociale</a:t>
            </a:r>
          </a:p>
          <a:p>
            <a:pPr marL="808038" lvl="1" indent="-266700" algn="just"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Instauration du forfait hospitalier </a:t>
            </a:r>
          </a:p>
          <a:p>
            <a:pPr marL="808038" lvl="1" indent="-266700" algn="just"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Naissance de la dotation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globale</a:t>
            </a:r>
          </a:p>
          <a:p>
            <a:pPr marL="808038" lvl="1" indent="-266700" algn="just">
              <a:buClr>
                <a:schemeClr val="accent2"/>
              </a:buClr>
              <a:buFont typeface="Wingdings" pitchFamily="2" charset="2"/>
              <a:buChar char="ü"/>
              <a:defRPr/>
            </a:pP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1999 :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nouveau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mode de financement des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établissements</a:t>
            </a:r>
          </a:p>
          <a:p>
            <a:pPr marL="808038" lvl="1" indent="-266700" algn="just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Tarification à la pathologie</a:t>
            </a:r>
          </a:p>
          <a:p>
            <a:pPr marL="808038" lvl="1" indent="-266700" algn="just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Réforme du financement des activités de courte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durée</a:t>
            </a:r>
          </a:p>
          <a:p>
            <a:pPr marL="808038" lvl="1" indent="-266700" algn="just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endParaRPr 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 algn="just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/>
            </a:pPr>
            <a:r>
              <a:rPr lang="fr-FR" sz="2200" b="1" dirty="0">
                <a:latin typeface="Arial" panose="020B0604020202020204" pitchFamily="34" charset="0"/>
                <a:cs typeface="Arial" panose="020B0604020202020204" pitchFamily="34" charset="0"/>
              </a:rPr>
              <a:t>2003 :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Hôpital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fr-F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8038" lvl="1" indent="-266700" algn="just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Introduction du financement à l’activité (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T2A)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8038" lvl="1" indent="-266700" algn="just"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ü"/>
              <a:defRPr/>
            </a:pP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02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2493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Historique des modes de financement en MCO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2419447"/>
            <a:ext cx="7200800" cy="41058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20831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Réformes 2005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2060848"/>
            <a:ext cx="8242498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Des objectifs communs : </a:t>
            </a:r>
          </a:p>
          <a:p>
            <a:pPr marL="1295400" lvl="1" indent="-342900" algn="just" eaLnBrk="0" hangingPunct="0"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solidFill>
                  <a:srgbClr val="000000"/>
                </a:solidFill>
                <a:sym typeface="Wingdings" pitchFamily="2" charset="2"/>
              </a:rPr>
              <a:t>Mieux connaître l’activité de soins,</a:t>
            </a:r>
            <a:endParaRPr lang="fr-FR" sz="2400" dirty="0">
              <a:solidFill>
                <a:schemeClr val="accent2"/>
              </a:solidFill>
            </a:endParaRPr>
          </a:p>
          <a:p>
            <a:pPr marL="1295400" lvl="1" indent="-342900" algn="just" eaLnBrk="0" hangingPunct="0"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Rendre plus équitable la rémunération des acteurs du système de santé</a:t>
            </a:r>
            <a:r>
              <a:rPr lang="fr-FR" sz="2400" dirty="0" smtClean="0">
                <a:solidFill>
                  <a:schemeClr val="accent2"/>
                </a:solidFill>
              </a:rPr>
              <a:t> </a:t>
            </a:r>
            <a:endParaRPr lang="fr-FR" sz="2400" dirty="0">
              <a:solidFill>
                <a:schemeClr val="accent2"/>
              </a:solidFill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 smtClean="0">
              <a:solidFill>
                <a:srgbClr val="000000"/>
              </a:solidFill>
            </a:endParaRPr>
          </a:p>
          <a:p>
            <a:pPr marL="342900" indent="-342900" algn="just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Une nouvelle classification pour les actes techniques des médecins : la classification commune des actes médicaux</a:t>
            </a:r>
          </a:p>
          <a:p>
            <a:pPr marL="342900" indent="-342900" algn="just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000000"/>
              </a:solidFill>
              <a:sym typeface="Wingdings" pitchFamily="2" charset="2"/>
            </a:endParaRP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Une nouvelle tarification pour les activités de médecine, chirurgie, obstétrique</a:t>
            </a:r>
            <a:endParaRPr lang="fr-FR" sz="2400" dirty="0">
              <a:solidFill>
                <a:srgbClr val="000000"/>
              </a:solidFill>
            </a:endParaRPr>
          </a:p>
          <a:p>
            <a:pPr eaLnBrk="0" hangingPunct="0">
              <a:buClr>
                <a:schemeClr val="accent2"/>
              </a:buClr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eaLnBrk="0" hangingPunct="0">
              <a:buClr>
                <a:schemeClr val="accent2"/>
              </a:buClr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marL="360363" indent="-360363" algn="just" eaLnBrk="0" hangingPunct="0">
              <a:defRPr/>
            </a:pPr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0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Réformes 2005 - tarification des séjours hospitaliers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2060848"/>
            <a:ext cx="824249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 algn="just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 smtClean="0">
                <a:solidFill>
                  <a:srgbClr val="000000"/>
                </a:solidFill>
              </a:rPr>
              <a:t>Une </a:t>
            </a:r>
            <a:r>
              <a:rPr lang="fr-FR" sz="2400" dirty="0">
                <a:solidFill>
                  <a:schemeClr val="accent2"/>
                </a:solidFill>
              </a:rPr>
              <a:t>harmonisation</a:t>
            </a:r>
            <a:r>
              <a:rPr lang="fr-FR" sz="2400" dirty="0">
                <a:solidFill>
                  <a:srgbClr val="3333CD"/>
                </a:solidFill>
              </a:rPr>
              <a:t> </a:t>
            </a:r>
            <a:r>
              <a:rPr lang="fr-FR" sz="2400" dirty="0">
                <a:solidFill>
                  <a:srgbClr val="000000"/>
                </a:solidFill>
              </a:rPr>
              <a:t>des modes de financement entre </a:t>
            </a:r>
            <a:r>
              <a:rPr lang="fr-FR" sz="2400" dirty="0" smtClean="0">
                <a:solidFill>
                  <a:srgbClr val="000000"/>
                </a:solidFill>
              </a:rPr>
              <a:t>secteurs public et privé:</a:t>
            </a:r>
            <a:endParaRPr lang="fr-FR" sz="2400" dirty="0">
              <a:solidFill>
                <a:srgbClr val="000000"/>
              </a:solidFill>
            </a:endParaRPr>
          </a:p>
          <a:p>
            <a:pPr marL="1295400" lvl="1" indent="-342900" algn="just" eaLnBrk="0" hangingPunct="0"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solidFill>
                  <a:srgbClr val="000000"/>
                </a:solidFill>
                <a:sym typeface="Wingdings" pitchFamily="2" charset="2"/>
              </a:rPr>
              <a:t>une</a:t>
            </a:r>
            <a:r>
              <a:rPr lang="fr-FR" sz="2400" dirty="0">
                <a:solidFill>
                  <a:srgbClr val="000000"/>
                </a:solidFill>
              </a:rPr>
              <a:t> plus grande </a:t>
            </a:r>
            <a:r>
              <a:rPr lang="fr-FR" sz="2400" dirty="0">
                <a:solidFill>
                  <a:schemeClr val="accent2"/>
                </a:solidFill>
              </a:rPr>
              <a:t>médicalisation du financement </a:t>
            </a:r>
          </a:p>
          <a:p>
            <a:pPr marL="1295400" lvl="1" indent="-342900" algn="just" eaLnBrk="0" hangingPunct="0"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solidFill>
                  <a:srgbClr val="000000"/>
                </a:solidFill>
              </a:rPr>
              <a:t>des </a:t>
            </a:r>
            <a:r>
              <a:rPr lang="fr-FR" sz="2400" dirty="0">
                <a:solidFill>
                  <a:schemeClr val="accent2"/>
                </a:solidFill>
              </a:rPr>
              <a:t>tarifs de prestations nationaux </a:t>
            </a:r>
          </a:p>
          <a:p>
            <a:pPr marL="360363" indent="-360363" eaLnBrk="0" hangingPunct="0">
              <a:defRPr/>
            </a:pPr>
            <a:endParaRPr lang="fr-FR" sz="2400" dirty="0">
              <a:solidFill>
                <a:srgbClr val="000000"/>
              </a:solidFill>
              <a:sym typeface="Wingdings" pitchFamily="2" charset="2"/>
            </a:endParaRP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rgbClr val="000000"/>
                </a:solidFill>
              </a:rPr>
              <a:t>Une </a:t>
            </a:r>
            <a:r>
              <a:rPr lang="fr-FR" sz="2400" dirty="0">
                <a:solidFill>
                  <a:schemeClr val="accent2"/>
                </a:solidFill>
              </a:rPr>
              <a:t>entrée progressive </a:t>
            </a:r>
            <a:r>
              <a:rPr lang="fr-FR" sz="2400" dirty="0">
                <a:solidFill>
                  <a:srgbClr val="000000"/>
                </a:solidFill>
              </a:rPr>
              <a:t>dans la tarification à l’activité pour permettre l’adaptation </a:t>
            </a:r>
          </a:p>
          <a:p>
            <a:pPr eaLnBrk="0" hangingPunct="0">
              <a:buClr>
                <a:schemeClr val="accent2"/>
              </a:buClr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solidFill>
                  <a:schemeClr val="accent2"/>
                </a:solidFill>
              </a:rPr>
              <a:t>2 échelles tarifaires </a:t>
            </a:r>
            <a:r>
              <a:rPr lang="fr-FR" sz="2400" dirty="0">
                <a:solidFill>
                  <a:srgbClr val="000000"/>
                </a:solidFill>
              </a:rPr>
              <a:t>pendant la période de transition avec un </a:t>
            </a:r>
            <a:r>
              <a:rPr lang="fr-FR" sz="2400" dirty="0">
                <a:solidFill>
                  <a:schemeClr val="accent2"/>
                </a:solidFill>
              </a:rPr>
              <a:t>objectif de convergence</a:t>
            </a: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marL="342900" indent="-342900" eaLnBrk="0" hangingPunct="0"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rgbClr val="000000"/>
              </a:solidFill>
            </a:endParaRPr>
          </a:p>
          <a:p>
            <a:pPr marL="360363" indent="-360363" algn="just" eaLnBrk="0" hangingPunct="0">
              <a:defRPr/>
            </a:pPr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94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Etablissements concernés par la réforme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2348582"/>
            <a:ext cx="851693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cs typeface="Times New Roman" pitchFamily="18" charset="0"/>
              </a:rPr>
              <a:t>Tous les établissements </a:t>
            </a:r>
            <a:r>
              <a:rPr lang="fr-FR" sz="2400" dirty="0">
                <a:solidFill>
                  <a:schemeClr val="accent2"/>
                </a:solidFill>
              </a:rPr>
              <a:t>publics</a:t>
            </a:r>
            <a:r>
              <a:rPr lang="fr-FR" sz="24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400" dirty="0">
                <a:solidFill>
                  <a:schemeClr val="accent2"/>
                </a:solidFill>
              </a:rPr>
              <a:t>et privés</a:t>
            </a:r>
            <a:r>
              <a:rPr lang="fr-FR" sz="2400" dirty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fr-FR" sz="2400" dirty="0">
                <a:cs typeface="Times New Roman" pitchFamily="18" charset="0"/>
              </a:rPr>
              <a:t>titulaires d’autorisations de </a:t>
            </a:r>
            <a:r>
              <a:rPr lang="fr-FR" sz="2400" dirty="0">
                <a:solidFill>
                  <a:schemeClr val="accent2"/>
                </a:solidFill>
              </a:rPr>
              <a:t>médecine, chirurgie</a:t>
            </a:r>
            <a:r>
              <a:rPr lang="fr-FR" sz="2400" dirty="0">
                <a:solidFill>
                  <a:schemeClr val="accent2"/>
                </a:solidFill>
                <a:cs typeface="Times New Roman" pitchFamily="18" charset="0"/>
              </a:rPr>
              <a:t> ou </a:t>
            </a:r>
            <a:r>
              <a:rPr lang="fr-FR" sz="2400" dirty="0">
                <a:solidFill>
                  <a:schemeClr val="accent2"/>
                </a:solidFill>
              </a:rPr>
              <a:t>obstétrique ( MCO) </a:t>
            </a:r>
            <a:r>
              <a:rPr lang="fr-FR" sz="2400" u="sng" dirty="0">
                <a:solidFill>
                  <a:schemeClr val="accent2"/>
                </a:solidFill>
              </a:rPr>
              <a:t>sauf</a:t>
            </a:r>
            <a:r>
              <a:rPr lang="fr-FR" sz="2400" dirty="0">
                <a:solidFill>
                  <a:schemeClr val="accent2"/>
                </a:solidFill>
              </a:rPr>
              <a:t> les hôpitaux </a:t>
            </a:r>
            <a:r>
              <a:rPr lang="fr-FR" sz="2400" dirty="0" smtClean="0">
                <a:solidFill>
                  <a:schemeClr val="accent2"/>
                </a:solidFill>
              </a:rPr>
              <a:t>locaux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fr-FR" sz="2400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fr-FR" sz="2400" dirty="0">
                <a:cs typeface="Times New Roman" pitchFamily="18" charset="0"/>
              </a:rPr>
              <a:t>Pas de modification pour : </a:t>
            </a:r>
          </a:p>
          <a:p>
            <a:pPr marL="900113" lvl="1" indent="-442913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solidFill>
                  <a:srgbClr val="3333CD"/>
                </a:solidFill>
                <a:cs typeface="Times New Roman" pitchFamily="18" charset="0"/>
              </a:rPr>
              <a:t>	</a:t>
            </a:r>
            <a:r>
              <a:rPr lang="fr-FR" sz="2400" dirty="0">
                <a:cs typeface="Times New Roman" pitchFamily="18" charset="0"/>
              </a:rPr>
              <a:t>les établissements de SSR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ü"/>
              <a:defRPr/>
            </a:pPr>
            <a:r>
              <a:rPr lang="fr-FR" sz="2400" dirty="0">
                <a:cs typeface="Times New Roman" pitchFamily="18" charset="0"/>
              </a:rPr>
              <a:t>	les établissements de psychiatrie</a:t>
            </a:r>
          </a:p>
        </p:txBody>
      </p:sp>
    </p:spTree>
    <p:extLst>
      <p:ext uri="{BB962C8B-B14F-4D97-AF65-F5344CB8AC3E}">
        <p14:creationId xmlns:p14="http://schemas.microsoft.com/office/powerpoint/2010/main" val="97567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Principes de la Tarification à l’Activité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9512" y="2204864"/>
            <a:ext cx="3744416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000" b="1" i="1" dirty="0" smtClean="0">
                <a:solidFill>
                  <a:schemeClr val="tx1"/>
                </a:solidFill>
                <a:effectLst/>
              </a:rPr>
              <a:t>Financements </a:t>
            </a:r>
            <a:r>
              <a:rPr lang="fr-FR" sz="2000" b="1" i="1" dirty="0">
                <a:solidFill>
                  <a:schemeClr val="tx1"/>
                </a:solidFill>
                <a:effectLst/>
              </a:rPr>
              <a:t>directement liés à l’activité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85887" y="2950691"/>
            <a:ext cx="22352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FORFAIT PAR SEJOUR (GHS)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85887" y="3712691"/>
            <a:ext cx="22098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ACTES EXTERNES, URGENCE, HAD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971600" y="4687416"/>
            <a:ext cx="22352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MEDICAMENTS, DMI EN SUS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860032" y="2234160"/>
            <a:ext cx="360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000" b="1" i="1" dirty="0">
                <a:solidFill>
                  <a:schemeClr val="tx1"/>
                </a:solidFill>
                <a:effectLst/>
              </a:rPr>
              <a:t>Autres </a:t>
            </a:r>
            <a:r>
              <a:rPr lang="fr-FR" sz="2000" b="1" i="1" dirty="0" smtClean="0">
                <a:solidFill>
                  <a:schemeClr val="tx1"/>
                </a:solidFill>
                <a:effectLst/>
              </a:rPr>
              <a:t>financements (</a:t>
            </a:r>
            <a:r>
              <a:rPr lang="fr-FR" sz="2000" b="1" i="1" dirty="0">
                <a:solidFill>
                  <a:schemeClr val="tx1"/>
                </a:solidFill>
                <a:effectLst/>
              </a:rPr>
              <a:t>dotation)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540002" y="2708920"/>
            <a:ext cx="4208462" cy="1927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fr-FR" sz="1000" b="1" dirty="0">
              <a:solidFill>
                <a:schemeClr val="tx1"/>
              </a:solidFill>
              <a:effectLst/>
            </a:endParaRPr>
          </a:p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MISSIONS D’INTERET GENERAL</a:t>
            </a:r>
          </a:p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ET D’AIDE A LA CONTRACTUALISATION (MIGAC</a:t>
            </a:r>
            <a:r>
              <a:rPr lang="fr-FR" sz="1800" b="1" dirty="0" smtClean="0">
                <a:solidFill>
                  <a:schemeClr val="accent2"/>
                </a:solidFill>
                <a:effectLst/>
              </a:rPr>
              <a:t>)</a:t>
            </a:r>
          </a:p>
          <a:p>
            <a:pPr eaLnBrk="0" hangingPunct="0"/>
            <a:endParaRPr lang="fr-FR" b="1" dirty="0">
              <a:solidFill>
                <a:schemeClr val="accent2"/>
              </a:solidFill>
            </a:endParaRPr>
          </a:p>
          <a:p>
            <a:pPr eaLnBrk="0" hangingPunct="0"/>
            <a:r>
              <a:rPr lang="fr-FR" sz="1800" b="1" dirty="0" smtClean="0">
                <a:solidFill>
                  <a:schemeClr val="accent2"/>
                </a:solidFill>
                <a:effectLst/>
              </a:rPr>
              <a:t>FONDS </a:t>
            </a:r>
            <a:r>
              <a:rPr lang="fr-FR" b="1" dirty="0" smtClean="0">
                <a:solidFill>
                  <a:schemeClr val="accent2"/>
                </a:solidFill>
              </a:rPr>
              <a:t>INTERVENTION </a:t>
            </a:r>
            <a:r>
              <a:rPr lang="fr-FR" sz="1800" b="1" dirty="0" smtClean="0">
                <a:solidFill>
                  <a:schemeClr val="accent2"/>
                </a:solidFill>
                <a:effectLst/>
              </a:rPr>
              <a:t>REGIONAL (FIR)</a:t>
            </a:r>
            <a:endParaRPr lang="fr-FR" sz="1800" b="1" dirty="0">
              <a:solidFill>
                <a:schemeClr val="accent2"/>
              </a:solidFill>
              <a:effectLst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563888" y="5368434"/>
            <a:ext cx="2905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fr-FR" sz="2000" b="1" i="1" dirty="0">
                <a:solidFill>
                  <a:schemeClr val="tx1"/>
                </a:solidFill>
                <a:effectLst/>
              </a:rPr>
              <a:t>Financement</a:t>
            </a:r>
            <a:r>
              <a:rPr lang="fr-FR" sz="2000" i="1" dirty="0">
                <a:solidFill>
                  <a:schemeClr val="tx1"/>
                </a:solidFill>
                <a:effectLst/>
              </a:rPr>
              <a:t> </a:t>
            </a:r>
            <a:r>
              <a:rPr lang="fr-FR" sz="2000" b="1" i="1" dirty="0">
                <a:solidFill>
                  <a:schemeClr val="tx1"/>
                </a:solidFill>
                <a:effectLst/>
              </a:rPr>
              <a:t>au forfait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3742432" y="5770144"/>
            <a:ext cx="22352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fr-FR" sz="1800" b="1" dirty="0">
                <a:solidFill>
                  <a:schemeClr val="accent2"/>
                </a:solidFill>
                <a:effectLst/>
              </a:rPr>
              <a:t>FORFAIT ANNUEL « URGENCES »</a:t>
            </a:r>
          </a:p>
        </p:txBody>
      </p:sp>
    </p:spTree>
    <p:extLst>
      <p:ext uri="{BB962C8B-B14F-4D97-AF65-F5344CB8AC3E}">
        <p14:creationId xmlns:p14="http://schemas.microsoft.com/office/powerpoint/2010/main" val="253699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3" grpId="0"/>
      <p:bldP spid="14" grpId="0" animBg="1"/>
      <p:bldP spid="1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9036496" cy="504056"/>
          </a:xfrm>
        </p:spPr>
        <p:txBody>
          <a:bodyPr/>
          <a:lstStyle/>
          <a:p>
            <a:r>
              <a:rPr lang="fr-FR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Principes de la Tarification à l’Activité</a:t>
            </a:r>
            <a:endParaRPr lang="fr-FR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5696" y="188640"/>
            <a:ext cx="69847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8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Pertinence du Paiement à l’Acte et de la Tarification à l’Activité</a:t>
            </a:r>
            <a:endParaRPr lang="fr-FR" sz="28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11175" y="2838599"/>
            <a:ext cx="2895600" cy="247650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6000" dirty="0" err="1">
                <a:solidFill>
                  <a:srgbClr val="FF5050"/>
                </a:solidFill>
                <a:latin typeface="Verdana" pitchFamily="34" charset="0"/>
              </a:rPr>
              <a:t>G.H.M.</a:t>
            </a:r>
            <a:r>
              <a:rPr lang="fr-FR" sz="2400" dirty="0" err="1">
                <a:solidFill>
                  <a:srgbClr val="FF5050"/>
                </a:solidFill>
                <a:latin typeface="Verdana" pitchFamily="34" charset="0"/>
              </a:rPr>
              <a:t>Groupes</a:t>
            </a:r>
            <a:endParaRPr lang="fr-FR" sz="2400" dirty="0">
              <a:solidFill>
                <a:srgbClr val="FF5050"/>
              </a:solidFill>
              <a:latin typeface="Verdana" pitchFamily="34" charset="0"/>
            </a:endParaRPr>
          </a:p>
          <a:p>
            <a:pPr algn="ctr" eaLnBrk="1" hangingPunct="1"/>
            <a:r>
              <a:rPr lang="fr-FR" sz="2400" dirty="0">
                <a:solidFill>
                  <a:srgbClr val="FF5050"/>
                </a:solidFill>
                <a:latin typeface="Verdana" pitchFamily="34" charset="0"/>
              </a:rPr>
              <a:t>Homogènes de</a:t>
            </a:r>
          </a:p>
          <a:p>
            <a:pPr algn="ctr" eaLnBrk="1" hangingPunct="1"/>
            <a:r>
              <a:rPr lang="fr-FR" sz="2400" dirty="0">
                <a:solidFill>
                  <a:srgbClr val="FF5050"/>
                </a:solidFill>
                <a:latin typeface="Verdana" pitchFamily="34" charset="0"/>
              </a:rPr>
              <a:t>Malades</a:t>
            </a: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5540375" y="2838599"/>
            <a:ext cx="2895600" cy="2476500"/>
          </a:xfrm>
          <a:prstGeom prst="rect">
            <a:avLst/>
          </a:prstGeom>
          <a:solidFill>
            <a:srgbClr val="FF5050"/>
          </a:solidFill>
          <a:ln w="9525">
            <a:solidFill>
              <a:srgbClr val="FF50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6000">
                <a:solidFill>
                  <a:srgbClr val="FFFF00"/>
                </a:solidFill>
                <a:latin typeface="Verdana" pitchFamily="34" charset="0"/>
              </a:rPr>
              <a:t>G.H.S.</a:t>
            </a:r>
            <a:r>
              <a:rPr lang="fr-FR" sz="2400">
                <a:solidFill>
                  <a:srgbClr val="FFFF00"/>
                </a:solidFill>
                <a:latin typeface="Verdana" pitchFamily="34" charset="0"/>
              </a:rPr>
              <a:t>Groupes</a:t>
            </a:r>
          </a:p>
          <a:p>
            <a:pPr algn="ctr" eaLnBrk="1" hangingPunct="1"/>
            <a:r>
              <a:rPr lang="fr-FR" sz="2400">
                <a:solidFill>
                  <a:srgbClr val="FFFF00"/>
                </a:solidFill>
                <a:latin typeface="Verdana" pitchFamily="34" charset="0"/>
              </a:rPr>
              <a:t>Homogènes de</a:t>
            </a:r>
          </a:p>
          <a:p>
            <a:pPr algn="ctr" eaLnBrk="1" hangingPunct="1"/>
            <a:r>
              <a:rPr lang="fr-FR" sz="2400">
                <a:solidFill>
                  <a:srgbClr val="FFFF00"/>
                </a:solidFill>
                <a:latin typeface="Verdana" pitchFamily="34" charset="0"/>
              </a:rPr>
              <a:t>Séjours</a:t>
            </a: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3635375" y="2381399"/>
            <a:ext cx="1752600" cy="762000"/>
          </a:xfrm>
          <a:prstGeom prst="curvedDownArrow">
            <a:avLst>
              <a:gd name="adj1" fmla="val 46000"/>
              <a:gd name="adj2" fmla="val 9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3059113" y="3318024"/>
            <a:ext cx="2743200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12500" dirty="0">
                <a:solidFill>
                  <a:schemeClr val="accent2"/>
                </a:solidFill>
                <a:latin typeface="Verdana" pitchFamily="34" charset="0"/>
                <a:sym typeface="Symbol" pitchFamily="18" charset="2"/>
              </a:rPr>
              <a:t></a:t>
            </a:r>
            <a:endParaRPr lang="fr-FR" sz="12500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815975" y="2076599"/>
            <a:ext cx="2286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i="1" dirty="0">
                <a:solidFill>
                  <a:srgbClr val="333399"/>
                </a:solidFill>
                <a:latin typeface="Verdana" pitchFamily="34" charset="0"/>
              </a:rPr>
              <a:t>PMSI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5845175" y="2076599"/>
            <a:ext cx="2286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fr-FR" sz="3200" i="1">
                <a:solidFill>
                  <a:srgbClr val="333399"/>
                </a:solidFill>
                <a:latin typeface="Verdana" pitchFamily="34" charset="0"/>
              </a:rPr>
              <a:t>T2A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684213" y="5623074"/>
            <a:ext cx="640715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2400" dirty="0"/>
              <a:t>1 GHM = 1 GHS, le plus souvent</a:t>
            </a:r>
            <a:br>
              <a:rPr lang="fr-FR" sz="2400" dirty="0"/>
            </a:br>
            <a:r>
              <a:rPr lang="fr-FR" sz="2400" dirty="0"/>
              <a:t>1 GHM = plusieurs GHS, dans quelques cas</a:t>
            </a:r>
          </a:p>
        </p:txBody>
      </p:sp>
    </p:spTree>
    <p:extLst>
      <p:ext uri="{BB962C8B-B14F-4D97-AF65-F5344CB8AC3E}">
        <p14:creationId xmlns:p14="http://schemas.microsoft.com/office/powerpoint/2010/main" val="330927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2284</TotalTime>
  <Words>578</Words>
  <Application>Microsoft Office PowerPoint</Application>
  <PresentationFormat>Affichage à l'écran (4:3)</PresentationFormat>
  <Paragraphs>113</Paragraphs>
  <Slides>11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Pertinence du paiement à l’acte et de la tarification à l’activité</vt:lpstr>
      <vt:lpstr>ORDRE DU JOUR</vt:lpstr>
      <vt:lpstr>Repères historiques</vt:lpstr>
      <vt:lpstr>Historique des modes de financement en MCO</vt:lpstr>
      <vt:lpstr>Réformes 2005</vt:lpstr>
      <vt:lpstr>Réformes 2005 - tarification des séjours hospitaliers</vt:lpstr>
      <vt:lpstr>Etablissements concernés par la réforme</vt:lpstr>
      <vt:lpstr>Principes de la Tarification à l’Activité</vt:lpstr>
      <vt:lpstr>Principes de la Tarification à l’Activité</vt:lpstr>
      <vt:lpstr>Avantages/Inconvénients T2A</vt:lpstr>
      <vt:lpstr>Vers de nouveaux modes de rémunération ?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VITAL Laetitia</dc:creator>
  <cp:lastModifiedBy>LAGRACE GIRAUD NATHALIE</cp:lastModifiedBy>
  <cp:revision>217</cp:revision>
  <cp:lastPrinted>2017-04-07T10:17:49Z</cp:lastPrinted>
  <dcterms:created xsi:type="dcterms:W3CDTF">2016-02-11T14:24:42Z</dcterms:created>
  <dcterms:modified xsi:type="dcterms:W3CDTF">2017-04-13T15:06:25Z</dcterms:modified>
</cp:coreProperties>
</file>